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1" r:id="rId1"/>
    <p:sldMasterId id="2147483725" r:id="rId2"/>
    <p:sldMasterId id="2147483742" r:id="rId3"/>
    <p:sldMasterId id="2147483750" r:id="rId4"/>
  </p:sldMasterIdLst>
  <p:notesMasterIdLst>
    <p:notesMasterId r:id="rId20"/>
  </p:notesMasterIdLst>
  <p:handoutMasterIdLst>
    <p:handoutMasterId r:id="rId21"/>
  </p:handoutMasterIdLst>
  <p:sldIdLst>
    <p:sldId id="310" r:id="rId5"/>
    <p:sldId id="334" r:id="rId6"/>
    <p:sldId id="311" r:id="rId7"/>
    <p:sldId id="312" r:id="rId8"/>
    <p:sldId id="316" r:id="rId9"/>
    <p:sldId id="322" r:id="rId10"/>
    <p:sldId id="324" r:id="rId11"/>
    <p:sldId id="325" r:id="rId12"/>
    <p:sldId id="333" r:id="rId13"/>
    <p:sldId id="328" r:id="rId14"/>
    <p:sldId id="329" r:id="rId15"/>
    <p:sldId id="330" r:id="rId16"/>
    <p:sldId id="331" r:id="rId17"/>
    <p:sldId id="332" r:id="rId18"/>
    <p:sldId id="32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436AF8-88F7-4AA7-8813-D99E01EE2880}">
          <p14:sldIdLst>
            <p14:sldId id="310"/>
            <p14:sldId id="334"/>
            <p14:sldId id="311"/>
            <p14:sldId id="312"/>
            <p14:sldId id="316"/>
            <p14:sldId id="322"/>
            <p14:sldId id="324"/>
            <p14:sldId id="325"/>
            <p14:sldId id="333"/>
            <p14:sldId id="328"/>
            <p14:sldId id="329"/>
            <p14:sldId id="330"/>
            <p14:sldId id="331"/>
            <p14:sldId id="332"/>
          </p14:sldIdLst>
        </p14:section>
        <p14:section name="Untitled Section" id="{1FF2C0E2-C19B-4304-AE0F-B4DE2EE8D545}">
          <p14:sldIdLst/>
        </p14:section>
        <p14:section name="Untitled Section" id="{8F5BD06F-71D6-49E8-832A-689DB4E393C3}">
          <p14:sldIdLst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DRAT" initials="B" lastIdx="1" clrIdx="0">
    <p:extLst>
      <p:ext uri="{19B8F6BF-5375-455C-9EA6-DF929625EA0E}">
        <p15:presenceInfo xmlns:p15="http://schemas.microsoft.com/office/powerpoint/2012/main" userId="HADR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412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95470-9746-4D27-A3CC-08B62A74335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41A3B0-3D6A-4DE5-8B71-A5878375BA33}">
      <dgm:prSet phldrT="[Text]" custT="1"/>
      <dgm:spPr/>
      <dgm:t>
        <a:bodyPr/>
        <a:lstStyle/>
        <a:p>
          <a:r>
            <a:rPr lang="en-US" sz="1800" dirty="0" smtClean="0">
              <a:latin typeface="Articulate Narrow" panose="02000506040000020004" pitchFamily="2" charset="0"/>
            </a:rPr>
            <a:t>What is flipped Classroom?</a:t>
          </a:r>
          <a:endParaRPr lang="en-US" sz="1800" dirty="0">
            <a:latin typeface="Articulate Narrow" panose="02000506040000020004" pitchFamily="2" charset="0"/>
          </a:endParaRPr>
        </a:p>
      </dgm:t>
    </dgm:pt>
    <dgm:pt modelId="{BDEE8BD0-7D68-460E-A8F2-DD5FB4CEF2A7}" type="parTrans" cxnId="{265C881B-D685-45DB-97AF-D8CDF621F6EF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09DD1A7C-CDE6-418C-8E44-215CA40CA24F}" type="sibTrans" cxnId="{265C881B-D685-45DB-97AF-D8CDF621F6EF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C95C3B6F-0AAD-4A1A-8DC9-0EC225291E04}">
      <dgm:prSet phldrT="[Text]"/>
      <dgm:spPr/>
      <dgm:t>
        <a:bodyPr/>
        <a:lstStyle/>
        <a:p>
          <a:r>
            <a:rPr lang="en-US" dirty="0" smtClean="0">
              <a:latin typeface="Articulate Narrow" panose="02000506040000020004" pitchFamily="2" charset="0"/>
            </a:rPr>
            <a:t>Traditional Classroom methods</a:t>
          </a:r>
          <a:endParaRPr lang="en-US" dirty="0">
            <a:latin typeface="Articulate Narrow" panose="02000506040000020004" pitchFamily="2" charset="0"/>
          </a:endParaRPr>
        </a:p>
      </dgm:t>
    </dgm:pt>
    <dgm:pt modelId="{6682881E-C1FD-4E57-A1F0-1A8143E6A52F}" type="parTrans" cxnId="{E4A01CD5-5E36-4AF1-B54B-9B7F491BEC8F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FC11F4BD-A27F-4F35-8DE5-1D0D5921C4F2}" type="sibTrans" cxnId="{E4A01CD5-5E36-4AF1-B54B-9B7F491BEC8F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4C446C33-9094-4E1F-9D21-B9F20CF45C37}">
      <dgm:prSet phldrT="[Text]"/>
      <dgm:spPr/>
      <dgm:t>
        <a:bodyPr/>
        <a:lstStyle/>
        <a:p>
          <a:r>
            <a:rPr lang="en-US" dirty="0" smtClean="0">
              <a:latin typeface="Articulate Narrow" panose="02000506040000020004" pitchFamily="2" charset="0"/>
            </a:rPr>
            <a:t>Flipped Classroom methods (FCM)</a:t>
          </a:r>
          <a:endParaRPr lang="en-US" dirty="0">
            <a:latin typeface="Articulate Narrow" panose="02000506040000020004" pitchFamily="2" charset="0"/>
          </a:endParaRPr>
        </a:p>
      </dgm:t>
    </dgm:pt>
    <dgm:pt modelId="{7A76FD18-3667-487C-ACC4-F0DE1BDCEC33}" type="parTrans" cxnId="{8BBBE442-95BB-44C2-BE11-9D7BD4A1E96E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CF93DE7A-059F-4C2F-AA73-64C823BC4E0B}" type="sibTrans" cxnId="{8BBBE442-95BB-44C2-BE11-9D7BD4A1E96E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0DCF9DB7-2AAC-4CD8-83AE-29D17AFA5552}">
      <dgm:prSet phldrT="[Text]" custT="1"/>
      <dgm:spPr/>
      <dgm:t>
        <a:bodyPr/>
        <a:lstStyle/>
        <a:p>
          <a:r>
            <a:rPr lang="en-US" sz="1600" dirty="0" smtClean="0">
              <a:latin typeface="Articulate Narrow" panose="02000506040000020004" pitchFamily="2" charset="0"/>
            </a:rPr>
            <a:t>Flipped Classroom and Skills Development</a:t>
          </a:r>
          <a:endParaRPr lang="en-US" sz="1600" dirty="0">
            <a:latin typeface="Articulate Narrow" panose="02000506040000020004" pitchFamily="2" charset="0"/>
          </a:endParaRPr>
        </a:p>
      </dgm:t>
    </dgm:pt>
    <dgm:pt modelId="{DC254EA7-B476-4652-BBB0-101DC63CA424}" type="parTrans" cxnId="{B1F1574D-FAE3-4931-98C2-7359B156AFAD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99BB4AE0-49F2-4691-A311-8CAAD14896F2}" type="sibTrans" cxnId="{B1F1574D-FAE3-4931-98C2-7359B156AFAD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EFA80E0D-5AFF-490F-A53B-54418B004759}">
      <dgm:prSet phldrT="[Text]"/>
      <dgm:spPr/>
      <dgm:t>
        <a:bodyPr/>
        <a:lstStyle/>
        <a:p>
          <a:r>
            <a:rPr lang="en-US" dirty="0" smtClean="0">
              <a:latin typeface="Articulate Narrow" panose="02000506040000020004" pitchFamily="2" charset="0"/>
            </a:rPr>
            <a:t>Flipped Classroom and 21</a:t>
          </a:r>
          <a:r>
            <a:rPr lang="en-US" baseline="30000" dirty="0" smtClean="0">
              <a:latin typeface="Articulate Narrow" panose="02000506040000020004" pitchFamily="2" charset="0"/>
            </a:rPr>
            <a:t>st</a:t>
          </a:r>
          <a:r>
            <a:rPr lang="en-US" dirty="0" smtClean="0">
              <a:latin typeface="Articulate Narrow" panose="02000506040000020004" pitchFamily="2" charset="0"/>
            </a:rPr>
            <a:t> Century Competencies</a:t>
          </a:r>
          <a:endParaRPr lang="en-US" dirty="0">
            <a:latin typeface="Articulate Narrow" panose="02000506040000020004" pitchFamily="2" charset="0"/>
          </a:endParaRPr>
        </a:p>
      </dgm:t>
    </dgm:pt>
    <dgm:pt modelId="{D44F8EEA-44D7-4A25-8127-964B6D5BB914}" type="parTrans" cxnId="{6DB5730E-A381-4095-9B48-7BC1602F4981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74B2EBD7-D593-4746-B1A6-3EDD738DA2C4}" type="sibTrans" cxnId="{6DB5730E-A381-4095-9B48-7BC1602F4981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21CD4512-6C8C-408A-BE61-DF463D0351E0}">
      <dgm:prSet phldrT="[Text]"/>
      <dgm:spPr/>
      <dgm:t>
        <a:bodyPr/>
        <a:lstStyle/>
        <a:p>
          <a:r>
            <a:rPr lang="en-US" dirty="0" smtClean="0">
              <a:latin typeface="Articulate Narrow" panose="02000506040000020004" pitchFamily="2" charset="0"/>
            </a:rPr>
            <a:t>Developing Entrepreneurial Skills through FCM </a:t>
          </a:r>
          <a:endParaRPr lang="en-US" dirty="0">
            <a:latin typeface="Articulate Narrow" panose="02000506040000020004" pitchFamily="2" charset="0"/>
          </a:endParaRPr>
        </a:p>
      </dgm:t>
    </dgm:pt>
    <dgm:pt modelId="{6E5BBC4A-27A5-4727-9451-2058643D81A3}" type="parTrans" cxnId="{F201F510-ED0B-448C-84DD-D5B594718F6A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593C9BFC-D9AC-4621-9CA8-D09918FB95C3}" type="sibTrans" cxnId="{F201F510-ED0B-448C-84DD-D5B594718F6A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E8AFA437-F6E1-42B1-BF0C-BEAD691BC96E}">
      <dgm:prSet phldrT="[Text]"/>
      <dgm:spPr/>
      <dgm:t>
        <a:bodyPr/>
        <a:lstStyle/>
        <a:p>
          <a:r>
            <a:rPr lang="en-US" dirty="0" smtClean="0">
              <a:latin typeface="Articulate Narrow" panose="02000506040000020004" pitchFamily="2" charset="0"/>
            </a:rPr>
            <a:t>Flipping your Classroom</a:t>
          </a:r>
          <a:endParaRPr lang="en-US" dirty="0">
            <a:latin typeface="Articulate Narrow" panose="02000506040000020004" pitchFamily="2" charset="0"/>
          </a:endParaRPr>
        </a:p>
      </dgm:t>
    </dgm:pt>
    <dgm:pt modelId="{10E116E0-3F08-4A0C-94BC-954BA4E2A5DB}" type="parTrans" cxnId="{F84D1FE3-9C44-4605-9C1F-AA3A62C8EBAA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ABE6621C-7126-4654-A15C-1B461FF73373}" type="sibTrans" cxnId="{F84D1FE3-9C44-4605-9C1F-AA3A62C8EBAA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0D870434-27C2-4D1D-B6AB-09949F982FA6}">
      <dgm:prSet phldrT="[Text]"/>
      <dgm:spPr/>
      <dgm:t>
        <a:bodyPr/>
        <a:lstStyle/>
        <a:p>
          <a:r>
            <a:rPr lang="en-US" dirty="0" smtClean="0">
              <a:latin typeface="Articulate Narrow" panose="02000506040000020004" pitchFamily="2" charset="0"/>
            </a:rPr>
            <a:t>Flipped Classroom Process</a:t>
          </a:r>
          <a:endParaRPr lang="en-US" dirty="0">
            <a:latin typeface="Articulate Narrow" panose="02000506040000020004" pitchFamily="2" charset="0"/>
          </a:endParaRPr>
        </a:p>
      </dgm:t>
    </dgm:pt>
    <dgm:pt modelId="{3F8C1B63-A175-4AA8-A3FF-72F69AD5D06E}" type="parTrans" cxnId="{262A7BEC-0542-4716-9AEC-FBD0DF11325B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D2085233-6884-4B8C-B852-F91E3A12927E}" type="sibTrans" cxnId="{262A7BEC-0542-4716-9AEC-FBD0DF11325B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ED9792B1-8850-45D9-A6D9-AED1BC80633E}">
      <dgm:prSet phldrT="[Text]"/>
      <dgm:spPr/>
      <dgm:t>
        <a:bodyPr/>
        <a:lstStyle/>
        <a:p>
          <a:r>
            <a:rPr lang="en-US" dirty="0" smtClean="0">
              <a:latin typeface="Articulate Narrow" panose="02000506040000020004" pitchFamily="2" charset="0"/>
            </a:rPr>
            <a:t>The Building Bridges Across Continents Project</a:t>
          </a:r>
          <a:endParaRPr lang="en-US" dirty="0">
            <a:latin typeface="Articulate Narrow" panose="02000506040000020004" pitchFamily="2" charset="0"/>
          </a:endParaRPr>
        </a:p>
      </dgm:t>
    </dgm:pt>
    <dgm:pt modelId="{F4AA6FA1-F9BB-421C-B191-3CA7B5854EAB}" type="parTrans" cxnId="{B74AF112-46C4-4558-A429-A29CAC1386B4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D86046C2-7503-4496-BC8F-07EE4669465C}" type="sibTrans" cxnId="{B74AF112-46C4-4558-A429-A29CAC1386B4}">
      <dgm:prSet/>
      <dgm:spPr/>
      <dgm:t>
        <a:bodyPr/>
        <a:lstStyle/>
        <a:p>
          <a:endParaRPr lang="en-US">
            <a:latin typeface="Articulate Narrow" panose="02000506040000020004" pitchFamily="2" charset="0"/>
          </a:endParaRPr>
        </a:p>
      </dgm:t>
    </dgm:pt>
    <dgm:pt modelId="{88F135C1-7E7C-4150-B2C5-1B4E4948B6F8}" type="pres">
      <dgm:prSet presAssocID="{8EC95470-9746-4D27-A3CC-08B62A7433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A2CA2-8E64-49AA-A26C-28B527F79D9B}" type="pres">
      <dgm:prSet presAssocID="{4741A3B0-3D6A-4DE5-8B71-A5878375BA33}" presName="composite" presStyleCnt="0"/>
      <dgm:spPr/>
    </dgm:pt>
    <dgm:pt modelId="{00871821-F6D3-4ECB-BB37-043AEB3391F8}" type="pres">
      <dgm:prSet presAssocID="{4741A3B0-3D6A-4DE5-8B71-A5878375BA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484A-D269-42DE-8327-BA38059156E7}" type="pres">
      <dgm:prSet presAssocID="{4741A3B0-3D6A-4DE5-8B71-A5878375BA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B7E6A-4B1E-4CDD-A8AE-6DC8A62FCD87}" type="pres">
      <dgm:prSet presAssocID="{09DD1A7C-CDE6-418C-8E44-215CA40CA24F}" presName="sp" presStyleCnt="0"/>
      <dgm:spPr/>
    </dgm:pt>
    <dgm:pt modelId="{A3EC3F1D-DE72-4C72-AB26-B3712DBA9FAA}" type="pres">
      <dgm:prSet presAssocID="{0DCF9DB7-2AAC-4CD8-83AE-29D17AFA5552}" presName="composite" presStyleCnt="0"/>
      <dgm:spPr/>
    </dgm:pt>
    <dgm:pt modelId="{DCBDAC43-791B-4CEA-9295-71059237D292}" type="pres">
      <dgm:prSet presAssocID="{0DCF9DB7-2AAC-4CD8-83AE-29D17AFA5552}" presName="parentText" presStyleLbl="alignNode1" presStyleIdx="1" presStyleCnt="3" custScaleX="105502" custScaleY="1212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9AFE2-1E0B-4DBB-9056-E0D3F7E0367E}" type="pres">
      <dgm:prSet presAssocID="{0DCF9DB7-2AAC-4CD8-83AE-29D17AFA55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42718-0579-42AB-92B0-3C35FFECA8AA}" type="pres">
      <dgm:prSet presAssocID="{99BB4AE0-49F2-4691-A311-8CAAD14896F2}" presName="sp" presStyleCnt="0"/>
      <dgm:spPr/>
    </dgm:pt>
    <dgm:pt modelId="{10CD337E-218C-471B-AD1D-4FEFA1592996}" type="pres">
      <dgm:prSet presAssocID="{E8AFA437-F6E1-42B1-BF0C-BEAD691BC96E}" presName="composite" presStyleCnt="0"/>
      <dgm:spPr/>
    </dgm:pt>
    <dgm:pt modelId="{A95553C8-393E-4BC5-A037-DEAA33C983B3}" type="pres">
      <dgm:prSet presAssocID="{E8AFA437-F6E1-42B1-BF0C-BEAD691BC96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130FE-1B72-4928-A93D-334A50D59DAC}" type="pres">
      <dgm:prSet presAssocID="{E8AFA437-F6E1-42B1-BF0C-BEAD691BC96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8E6E2-522A-47AA-978B-F2823D296585}" type="presOf" srcId="{4741A3B0-3D6A-4DE5-8B71-A5878375BA33}" destId="{00871821-F6D3-4ECB-BB37-043AEB3391F8}" srcOrd="0" destOrd="0" presId="urn:microsoft.com/office/officeart/2005/8/layout/chevron2"/>
    <dgm:cxn modelId="{B74AF112-46C4-4558-A429-A29CAC1386B4}" srcId="{E8AFA437-F6E1-42B1-BF0C-BEAD691BC96E}" destId="{ED9792B1-8850-45D9-A6D9-AED1BC80633E}" srcOrd="1" destOrd="0" parTransId="{F4AA6FA1-F9BB-421C-B191-3CA7B5854EAB}" sibTransId="{D86046C2-7503-4496-BC8F-07EE4669465C}"/>
    <dgm:cxn modelId="{F201F510-ED0B-448C-84DD-D5B594718F6A}" srcId="{0DCF9DB7-2AAC-4CD8-83AE-29D17AFA5552}" destId="{21CD4512-6C8C-408A-BE61-DF463D0351E0}" srcOrd="1" destOrd="0" parTransId="{6E5BBC4A-27A5-4727-9451-2058643D81A3}" sibTransId="{593C9BFC-D9AC-4621-9CA8-D09918FB95C3}"/>
    <dgm:cxn modelId="{E4A01CD5-5E36-4AF1-B54B-9B7F491BEC8F}" srcId="{4741A3B0-3D6A-4DE5-8B71-A5878375BA33}" destId="{C95C3B6F-0AAD-4A1A-8DC9-0EC225291E04}" srcOrd="0" destOrd="0" parTransId="{6682881E-C1FD-4E57-A1F0-1A8143E6A52F}" sibTransId="{FC11F4BD-A27F-4F35-8DE5-1D0D5921C4F2}"/>
    <dgm:cxn modelId="{B1F1574D-FAE3-4931-98C2-7359B156AFAD}" srcId="{8EC95470-9746-4D27-A3CC-08B62A74335C}" destId="{0DCF9DB7-2AAC-4CD8-83AE-29D17AFA5552}" srcOrd="1" destOrd="0" parTransId="{DC254EA7-B476-4652-BBB0-101DC63CA424}" sibTransId="{99BB4AE0-49F2-4691-A311-8CAAD14896F2}"/>
    <dgm:cxn modelId="{9E47C80F-2308-41B7-8317-DE3FA392E1FC}" type="presOf" srcId="{ED9792B1-8850-45D9-A6D9-AED1BC80633E}" destId="{46C130FE-1B72-4928-A93D-334A50D59DAC}" srcOrd="0" destOrd="1" presId="urn:microsoft.com/office/officeart/2005/8/layout/chevron2"/>
    <dgm:cxn modelId="{8B7B047C-C763-4EAE-8041-93C237BFE2BA}" type="presOf" srcId="{EFA80E0D-5AFF-490F-A53B-54418B004759}" destId="{0E29AFE2-1E0B-4DBB-9056-E0D3F7E0367E}" srcOrd="0" destOrd="0" presId="urn:microsoft.com/office/officeart/2005/8/layout/chevron2"/>
    <dgm:cxn modelId="{C29634FC-4AAC-457E-A99B-EA87554EA3C0}" type="presOf" srcId="{0DCF9DB7-2AAC-4CD8-83AE-29D17AFA5552}" destId="{DCBDAC43-791B-4CEA-9295-71059237D292}" srcOrd="0" destOrd="0" presId="urn:microsoft.com/office/officeart/2005/8/layout/chevron2"/>
    <dgm:cxn modelId="{8BBBE442-95BB-44C2-BE11-9D7BD4A1E96E}" srcId="{4741A3B0-3D6A-4DE5-8B71-A5878375BA33}" destId="{4C446C33-9094-4E1F-9D21-B9F20CF45C37}" srcOrd="1" destOrd="0" parTransId="{7A76FD18-3667-487C-ACC4-F0DE1BDCEC33}" sibTransId="{CF93DE7A-059F-4C2F-AA73-64C823BC4E0B}"/>
    <dgm:cxn modelId="{DDAA4FEB-123F-4A1E-BC2F-0D696FDCDA9B}" type="presOf" srcId="{C95C3B6F-0AAD-4A1A-8DC9-0EC225291E04}" destId="{FEF2484A-D269-42DE-8327-BA38059156E7}" srcOrd="0" destOrd="0" presId="urn:microsoft.com/office/officeart/2005/8/layout/chevron2"/>
    <dgm:cxn modelId="{6DB5730E-A381-4095-9B48-7BC1602F4981}" srcId="{0DCF9DB7-2AAC-4CD8-83AE-29D17AFA5552}" destId="{EFA80E0D-5AFF-490F-A53B-54418B004759}" srcOrd="0" destOrd="0" parTransId="{D44F8EEA-44D7-4A25-8127-964B6D5BB914}" sibTransId="{74B2EBD7-D593-4746-B1A6-3EDD738DA2C4}"/>
    <dgm:cxn modelId="{3069BEF0-5545-4222-8361-D6A1EFA622E2}" type="presOf" srcId="{8EC95470-9746-4D27-A3CC-08B62A74335C}" destId="{88F135C1-7E7C-4150-B2C5-1B4E4948B6F8}" srcOrd="0" destOrd="0" presId="urn:microsoft.com/office/officeart/2005/8/layout/chevron2"/>
    <dgm:cxn modelId="{98DD96E3-4A6C-454D-9600-0D97565EF38A}" type="presOf" srcId="{4C446C33-9094-4E1F-9D21-B9F20CF45C37}" destId="{FEF2484A-D269-42DE-8327-BA38059156E7}" srcOrd="0" destOrd="1" presId="urn:microsoft.com/office/officeart/2005/8/layout/chevron2"/>
    <dgm:cxn modelId="{262A7BEC-0542-4716-9AEC-FBD0DF11325B}" srcId="{E8AFA437-F6E1-42B1-BF0C-BEAD691BC96E}" destId="{0D870434-27C2-4D1D-B6AB-09949F982FA6}" srcOrd="0" destOrd="0" parTransId="{3F8C1B63-A175-4AA8-A3FF-72F69AD5D06E}" sibTransId="{D2085233-6884-4B8C-B852-F91E3A12927E}"/>
    <dgm:cxn modelId="{BCEE9943-511F-48FF-AE0F-7E88D0C4B95E}" type="presOf" srcId="{0D870434-27C2-4D1D-B6AB-09949F982FA6}" destId="{46C130FE-1B72-4928-A93D-334A50D59DAC}" srcOrd="0" destOrd="0" presId="urn:microsoft.com/office/officeart/2005/8/layout/chevron2"/>
    <dgm:cxn modelId="{8CEEA3B0-A693-4424-BD36-AE61CE29E0CE}" type="presOf" srcId="{E8AFA437-F6E1-42B1-BF0C-BEAD691BC96E}" destId="{A95553C8-393E-4BC5-A037-DEAA33C983B3}" srcOrd="0" destOrd="0" presId="urn:microsoft.com/office/officeart/2005/8/layout/chevron2"/>
    <dgm:cxn modelId="{FE7DEEE8-7DFF-41F8-93F8-032E04854085}" type="presOf" srcId="{21CD4512-6C8C-408A-BE61-DF463D0351E0}" destId="{0E29AFE2-1E0B-4DBB-9056-E0D3F7E0367E}" srcOrd="0" destOrd="1" presId="urn:microsoft.com/office/officeart/2005/8/layout/chevron2"/>
    <dgm:cxn modelId="{265C881B-D685-45DB-97AF-D8CDF621F6EF}" srcId="{8EC95470-9746-4D27-A3CC-08B62A74335C}" destId="{4741A3B0-3D6A-4DE5-8B71-A5878375BA33}" srcOrd="0" destOrd="0" parTransId="{BDEE8BD0-7D68-460E-A8F2-DD5FB4CEF2A7}" sibTransId="{09DD1A7C-CDE6-418C-8E44-215CA40CA24F}"/>
    <dgm:cxn modelId="{F84D1FE3-9C44-4605-9C1F-AA3A62C8EBAA}" srcId="{8EC95470-9746-4D27-A3CC-08B62A74335C}" destId="{E8AFA437-F6E1-42B1-BF0C-BEAD691BC96E}" srcOrd="2" destOrd="0" parTransId="{10E116E0-3F08-4A0C-94BC-954BA4E2A5DB}" sibTransId="{ABE6621C-7126-4654-A15C-1B461FF73373}"/>
    <dgm:cxn modelId="{9ED41F9D-6F39-4BCE-81B9-2868E40ED28E}" type="presParOf" srcId="{88F135C1-7E7C-4150-B2C5-1B4E4948B6F8}" destId="{621A2CA2-8E64-49AA-A26C-28B527F79D9B}" srcOrd="0" destOrd="0" presId="urn:microsoft.com/office/officeart/2005/8/layout/chevron2"/>
    <dgm:cxn modelId="{EF86A74D-A742-4BB5-A467-AE565824BA46}" type="presParOf" srcId="{621A2CA2-8E64-49AA-A26C-28B527F79D9B}" destId="{00871821-F6D3-4ECB-BB37-043AEB3391F8}" srcOrd="0" destOrd="0" presId="urn:microsoft.com/office/officeart/2005/8/layout/chevron2"/>
    <dgm:cxn modelId="{6BCF0079-4A87-4F32-B0C3-FD66F547EF9E}" type="presParOf" srcId="{621A2CA2-8E64-49AA-A26C-28B527F79D9B}" destId="{FEF2484A-D269-42DE-8327-BA38059156E7}" srcOrd="1" destOrd="0" presId="urn:microsoft.com/office/officeart/2005/8/layout/chevron2"/>
    <dgm:cxn modelId="{E084D9C5-BADE-41DE-9493-8973FF0C6DBA}" type="presParOf" srcId="{88F135C1-7E7C-4150-B2C5-1B4E4948B6F8}" destId="{05EB7E6A-4B1E-4CDD-A8AE-6DC8A62FCD87}" srcOrd="1" destOrd="0" presId="urn:microsoft.com/office/officeart/2005/8/layout/chevron2"/>
    <dgm:cxn modelId="{72241AE2-4665-4DB6-A322-E45586F81C0C}" type="presParOf" srcId="{88F135C1-7E7C-4150-B2C5-1B4E4948B6F8}" destId="{A3EC3F1D-DE72-4C72-AB26-B3712DBA9FAA}" srcOrd="2" destOrd="0" presId="urn:microsoft.com/office/officeart/2005/8/layout/chevron2"/>
    <dgm:cxn modelId="{850503ED-2D09-4943-80F2-48D67A72B01E}" type="presParOf" srcId="{A3EC3F1D-DE72-4C72-AB26-B3712DBA9FAA}" destId="{DCBDAC43-791B-4CEA-9295-71059237D292}" srcOrd="0" destOrd="0" presId="urn:microsoft.com/office/officeart/2005/8/layout/chevron2"/>
    <dgm:cxn modelId="{52E8246E-7991-4A14-A98B-7C430B486C42}" type="presParOf" srcId="{A3EC3F1D-DE72-4C72-AB26-B3712DBA9FAA}" destId="{0E29AFE2-1E0B-4DBB-9056-E0D3F7E0367E}" srcOrd="1" destOrd="0" presId="urn:microsoft.com/office/officeart/2005/8/layout/chevron2"/>
    <dgm:cxn modelId="{2EC47970-7D72-4DE1-9F73-B6DD99C37575}" type="presParOf" srcId="{88F135C1-7E7C-4150-B2C5-1B4E4948B6F8}" destId="{1B342718-0579-42AB-92B0-3C35FFECA8AA}" srcOrd="3" destOrd="0" presId="urn:microsoft.com/office/officeart/2005/8/layout/chevron2"/>
    <dgm:cxn modelId="{4FC47DDE-7DB0-4E7E-B8CA-A98AA8551375}" type="presParOf" srcId="{88F135C1-7E7C-4150-B2C5-1B4E4948B6F8}" destId="{10CD337E-218C-471B-AD1D-4FEFA1592996}" srcOrd="4" destOrd="0" presId="urn:microsoft.com/office/officeart/2005/8/layout/chevron2"/>
    <dgm:cxn modelId="{789CFBBA-8169-4F20-8130-BB7524A773C6}" type="presParOf" srcId="{10CD337E-218C-471B-AD1D-4FEFA1592996}" destId="{A95553C8-393E-4BC5-A037-DEAA33C983B3}" srcOrd="0" destOrd="0" presId="urn:microsoft.com/office/officeart/2005/8/layout/chevron2"/>
    <dgm:cxn modelId="{1B3422A5-C0B7-46BA-8B86-D8EA37C32DAA}" type="presParOf" srcId="{10CD337E-218C-471B-AD1D-4FEFA1592996}" destId="{46C130FE-1B72-4928-A93D-334A50D59D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B29C8-4A1E-40CF-8E07-D7A845EF1A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1561F-BB8E-47D6-A073-E7BF3DB9A615}">
      <dgm:prSet phldrT="[Text]" custT="1"/>
      <dgm:spPr/>
      <dgm:t>
        <a:bodyPr/>
        <a:lstStyle/>
        <a:p>
          <a:r>
            <a:rPr lang="en-US" sz="3200" dirty="0" smtClean="0"/>
            <a:t>Plan</a:t>
          </a:r>
          <a:endParaRPr lang="en-US" sz="3200" dirty="0"/>
        </a:p>
      </dgm:t>
    </dgm:pt>
    <dgm:pt modelId="{E6EC73A3-505F-43BA-A230-BF8D28C5C081}" type="parTrans" cxnId="{3A22EEEE-3867-438E-955B-66BE0DA86E39}">
      <dgm:prSet/>
      <dgm:spPr/>
      <dgm:t>
        <a:bodyPr/>
        <a:lstStyle/>
        <a:p>
          <a:endParaRPr lang="en-US" sz="1400"/>
        </a:p>
      </dgm:t>
    </dgm:pt>
    <dgm:pt modelId="{5F1BB98B-A775-43C2-9BB2-86EF444616D6}" type="sibTrans" cxnId="{3A22EEEE-3867-438E-955B-66BE0DA86E39}">
      <dgm:prSet/>
      <dgm:spPr/>
      <dgm:t>
        <a:bodyPr/>
        <a:lstStyle/>
        <a:p>
          <a:endParaRPr lang="en-US" sz="1400"/>
        </a:p>
      </dgm:t>
    </dgm:pt>
    <dgm:pt modelId="{08B84980-F394-4A4A-8E41-7759599D054F}">
      <dgm:prSet phldrT="[Text]" custT="1"/>
      <dgm:spPr/>
      <dgm:t>
        <a:bodyPr/>
        <a:lstStyle/>
        <a:p>
          <a:r>
            <a:rPr lang="en-US" sz="1800" b="0" i="0" dirty="0" smtClean="0"/>
            <a:t>Figure out which lesson in particular you want to flip</a:t>
          </a:r>
          <a:endParaRPr lang="en-US" sz="1800" dirty="0"/>
        </a:p>
      </dgm:t>
    </dgm:pt>
    <dgm:pt modelId="{6936A76A-09A2-45CE-A69C-8E2C8F2BC8BA}" type="parTrans" cxnId="{99FDA7FB-0844-4D0E-8766-87F062191D66}">
      <dgm:prSet/>
      <dgm:spPr/>
      <dgm:t>
        <a:bodyPr/>
        <a:lstStyle/>
        <a:p>
          <a:endParaRPr lang="en-US" sz="1400"/>
        </a:p>
      </dgm:t>
    </dgm:pt>
    <dgm:pt modelId="{AA0057BE-8484-4813-B591-780E2E7AD03A}" type="sibTrans" cxnId="{99FDA7FB-0844-4D0E-8766-87F062191D66}">
      <dgm:prSet/>
      <dgm:spPr/>
      <dgm:t>
        <a:bodyPr/>
        <a:lstStyle/>
        <a:p>
          <a:endParaRPr lang="en-US" sz="1400"/>
        </a:p>
      </dgm:t>
    </dgm:pt>
    <dgm:pt modelId="{7C89E9B2-E797-4867-9F64-E0C149ABECEE}">
      <dgm:prSet phldrT="[Text]" custT="1"/>
      <dgm:spPr/>
      <dgm:t>
        <a:bodyPr/>
        <a:lstStyle/>
        <a:p>
          <a:r>
            <a:rPr lang="en-US" sz="3200" dirty="0" smtClean="0"/>
            <a:t>Record</a:t>
          </a:r>
          <a:endParaRPr lang="en-US" sz="3200" dirty="0"/>
        </a:p>
      </dgm:t>
    </dgm:pt>
    <dgm:pt modelId="{4D10A58E-1993-4968-932F-1245EABD3A89}" type="parTrans" cxnId="{761CA759-F815-46E3-9706-6BF1F080326D}">
      <dgm:prSet/>
      <dgm:spPr/>
      <dgm:t>
        <a:bodyPr/>
        <a:lstStyle/>
        <a:p>
          <a:endParaRPr lang="en-US" sz="1400"/>
        </a:p>
      </dgm:t>
    </dgm:pt>
    <dgm:pt modelId="{E90B7F78-C081-4D70-A82F-D827FDC399EF}" type="sibTrans" cxnId="{761CA759-F815-46E3-9706-6BF1F080326D}">
      <dgm:prSet/>
      <dgm:spPr/>
      <dgm:t>
        <a:bodyPr/>
        <a:lstStyle/>
        <a:p>
          <a:endParaRPr lang="en-US" sz="1400"/>
        </a:p>
      </dgm:t>
    </dgm:pt>
    <dgm:pt modelId="{B0BE83B0-CCB1-46D9-AE78-820390175247}">
      <dgm:prSet phldrT="[Text]" custT="1"/>
      <dgm:spPr/>
      <dgm:t>
        <a:bodyPr/>
        <a:lstStyle/>
        <a:p>
          <a:r>
            <a:rPr lang="en-US" sz="1600" b="0" i="0" dirty="0" smtClean="0"/>
            <a:t>Instead of teaching this lesson in-person, make a video. A screencast works</a:t>
          </a:r>
          <a:endParaRPr lang="en-US" sz="1600" dirty="0"/>
        </a:p>
      </dgm:t>
    </dgm:pt>
    <dgm:pt modelId="{831ADEF5-6261-4C5A-9783-D3E8C8E4B1F1}" type="parTrans" cxnId="{A3743B35-B40C-459F-ACF2-B8EF8465B40B}">
      <dgm:prSet/>
      <dgm:spPr/>
      <dgm:t>
        <a:bodyPr/>
        <a:lstStyle/>
        <a:p>
          <a:endParaRPr lang="en-US" sz="1400"/>
        </a:p>
      </dgm:t>
    </dgm:pt>
    <dgm:pt modelId="{FA230801-885A-42F5-9413-7B42712A67AE}" type="sibTrans" cxnId="{A3743B35-B40C-459F-ACF2-B8EF8465B40B}">
      <dgm:prSet/>
      <dgm:spPr/>
      <dgm:t>
        <a:bodyPr/>
        <a:lstStyle/>
        <a:p>
          <a:endParaRPr lang="en-US" sz="1400"/>
        </a:p>
      </dgm:t>
    </dgm:pt>
    <dgm:pt modelId="{25815C27-5CD7-4197-B209-F93760C8EFE6}">
      <dgm:prSet phldrT="[Text]" custT="1"/>
      <dgm:spPr/>
      <dgm:t>
        <a:bodyPr/>
        <a:lstStyle/>
        <a:p>
          <a:r>
            <a:rPr lang="en-US" sz="3200" dirty="0" smtClean="0"/>
            <a:t>Share</a:t>
          </a:r>
          <a:endParaRPr lang="en-US" sz="3200" dirty="0"/>
        </a:p>
      </dgm:t>
    </dgm:pt>
    <dgm:pt modelId="{AB22AD73-F4E2-4DF9-A685-06693E34EA88}" type="parTrans" cxnId="{5797E46C-2D52-4B46-9633-3FB11D83CB09}">
      <dgm:prSet/>
      <dgm:spPr/>
      <dgm:t>
        <a:bodyPr/>
        <a:lstStyle/>
        <a:p>
          <a:endParaRPr lang="en-US" sz="1400"/>
        </a:p>
      </dgm:t>
    </dgm:pt>
    <dgm:pt modelId="{385F5BBB-AF76-49DB-9631-7C2C8E8F0A56}" type="sibTrans" cxnId="{5797E46C-2D52-4B46-9633-3FB11D83CB09}">
      <dgm:prSet/>
      <dgm:spPr/>
      <dgm:t>
        <a:bodyPr/>
        <a:lstStyle/>
        <a:p>
          <a:endParaRPr lang="en-US" sz="1400"/>
        </a:p>
      </dgm:t>
    </dgm:pt>
    <dgm:pt modelId="{6E0A6615-2F62-4E2B-8BF1-DB6E4C59A12F}">
      <dgm:prSet phldrT="[Text]" custT="1"/>
      <dgm:spPr/>
      <dgm:t>
        <a:bodyPr/>
        <a:lstStyle/>
        <a:p>
          <a:r>
            <a:rPr lang="en-US" sz="1600" b="0" i="0" dirty="0" smtClean="0"/>
            <a:t>Send the video to your students. Make it engaging and clear</a:t>
          </a:r>
          <a:r>
            <a:rPr lang="en-US" sz="1100" b="0" i="0" dirty="0" smtClean="0"/>
            <a:t>.</a:t>
          </a:r>
          <a:endParaRPr lang="en-US" sz="1100" dirty="0"/>
        </a:p>
      </dgm:t>
    </dgm:pt>
    <dgm:pt modelId="{22C73BEC-DA7B-47B9-95CB-EAA12EC7F8AA}" type="parTrans" cxnId="{C157D77C-948F-43E9-8BFF-B66946A85221}">
      <dgm:prSet/>
      <dgm:spPr/>
      <dgm:t>
        <a:bodyPr/>
        <a:lstStyle/>
        <a:p>
          <a:endParaRPr lang="en-US" sz="1400"/>
        </a:p>
      </dgm:t>
    </dgm:pt>
    <dgm:pt modelId="{BA999360-18C9-44E4-964F-4EE67B57505F}" type="sibTrans" cxnId="{C157D77C-948F-43E9-8BFF-B66946A85221}">
      <dgm:prSet/>
      <dgm:spPr/>
      <dgm:t>
        <a:bodyPr/>
        <a:lstStyle/>
        <a:p>
          <a:endParaRPr lang="en-US" sz="1400"/>
        </a:p>
      </dgm:t>
    </dgm:pt>
    <dgm:pt modelId="{AD24FB12-D3EC-4B90-B8C9-52455A59E675}">
      <dgm:prSet custT="1"/>
      <dgm:spPr/>
      <dgm:t>
        <a:bodyPr/>
        <a:lstStyle/>
        <a:p>
          <a:r>
            <a:rPr lang="en-US" sz="3200" dirty="0" smtClean="0"/>
            <a:t>Change </a:t>
          </a:r>
          <a:endParaRPr lang="en-US" sz="3200" dirty="0"/>
        </a:p>
      </dgm:t>
    </dgm:pt>
    <dgm:pt modelId="{8CBA92F1-A5B8-4ED6-9A5E-15877D4A7F36}" type="parTrans" cxnId="{AD8306F8-DE9B-4F8B-845C-CE9B8F19E633}">
      <dgm:prSet/>
      <dgm:spPr/>
      <dgm:t>
        <a:bodyPr/>
        <a:lstStyle/>
        <a:p>
          <a:endParaRPr lang="en-US" sz="1400"/>
        </a:p>
      </dgm:t>
    </dgm:pt>
    <dgm:pt modelId="{AA4DCD92-05DA-41C4-B486-2FB6F625F82C}" type="sibTrans" cxnId="{AD8306F8-DE9B-4F8B-845C-CE9B8F19E633}">
      <dgm:prSet/>
      <dgm:spPr/>
      <dgm:t>
        <a:bodyPr/>
        <a:lstStyle/>
        <a:p>
          <a:endParaRPr lang="en-US" sz="1400"/>
        </a:p>
      </dgm:t>
    </dgm:pt>
    <dgm:pt modelId="{E2FD8D62-C87A-4556-91D1-F9899C4E186E}">
      <dgm:prSet custT="1"/>
      <dgm:spPr/>
      <dgm:t>
        <a:bodyPr/>
        <a:lstStyle/>
        <a:p>
          <a:r>
            <a:rPr lang="en-US" sz="1400" b="0" i="0" dirty="0" smtClean="0"/>
            <a:t>Now that your students have viewed your lesson, they’re prepared to actually go more in-depth than ever before.</a:t>
          </a:r>
          <a:endParaRPr lang="en-US" sz="1400" dirty="0"/>
        </a:p>
      </dgm:t>
    </dgm:pt>
    <dgm:pt modelId="{4C03292E-6A7D-485C-ABC5-6CBF1646021A}" type="parTrans" cxnId="{E732CACE-4705-4002-B8D3-B632A03A042B}">
      <dgm:prSet/>
      <dgm:spPr/>
      <dgm:t>
        <a:bodyPr/>
        <a:lstStyle/>
        <a:p>
          <a:endParaRPr lang="en-US" sz="1400"/>
        </a:p>
      </dgm:t>
    </dgm:pt>
    <dgm:pt modelId="{48704601-4B5F-4A8D-AD69-63C1A7194C7D}" type="sibTrans" cxnId="{E732CACE-4705-4002-B8D3-B632A03A042B}">
      <dgm:prSet/>
      <dgm:spPr/>
      <dgm:t>
        <a:bodyPr/>
        <a:lstStyle/>
        <a:p>
          <a:endParaRPr lang="en-US" sz="1400"/>
        </a:p>
      </dgm:t>
    </dgm:pt>
    <dgm:pt modelId="{7D9F9ED4-92A1-4A9C-9557-758D4CF752DA}" type="pres">
      <dgm:prSet presAssocID="{626B29C8-4A1E-40CF-8E07-D7A845EF1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2EE28-30CF-42D8-B4D7-67EC79021CC9}" type="pres">
      <dgm:prSet presAssocID="{5411561F-BB8E-47D6-A073-E7BF3DB9A615}" presName="linNode" presStyleCnt="0"/>
      <dgm:spPr/>
    </dgm:pt>
    <dgm:pt modelId="{C00308A1-7170-42A1-92C4-6B68654C0074}" type="pres">
      <dgm:prSet presAssocID="{5411561F-BB8E-47D6-A073-E7BF3DB9A615}" presName="parentText" presStyleLbl="node1" presStyleIdx="0" presStyleCnt="4" custScaleY="939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57CE0-EB1B-432B-94ED-8BF94491B758}" type="pres">
      <dgm:prSet presAssocID="{5411561F-BB8E-47D6-A073-E7BF3DB9A61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2190-7284-43DF-B6AC-6D76CFAA50DB}" type="pres">
      <dgm:prSet presAssocID="{5F1BB98B-A775-43C2-9BB2-86EF444616D6}" presName="sp" presStyleCnt="0"/>
      <dgm:spPr/>
    </dgm:pt>
    <dgm:pt modelId="{3D965B74-3429-433F-B9F5-99203775855D}" type="pres">
      <dgm:prSet presAssocID="{7C89E9B2-E797-4867-9F64-E0C149ABECEE}" presName="linNode" presStyleCnt="0"/>
      <dgm:spPr/>
    </dgm:pt>
    <dgm:pt modelId="{69D7640A-94F0-4DD2-AAF0-814179DC191F}" type="pres">
      <dgm:prSet presAssocID="{7C89E9B2-E797-4867-9F64-E0C149ABECE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62985-E274-408A-867D-0210D971DB8C}" type="pres">
      <dgm:prSet presAssocID="{7C89E9B2-E797-4867-9F64-E0C149ABECE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62A47-7CB5-4970-9709-66DB2055FFA6}" type="pres">
      <dgm:prSet presAssocID="{E90B7F78-C081-4D70-A82F-D827FDC399EF}" presName="sp" presStyleCnt="0"/>
      <dgm:spPr/>
    </dgm:pt>
    <dgm:pt modelId="{D292D0F7-8C4F-4349-A653-5A67A61531B0}" type="pres">
      <dgm:prSet presAssocID="{25815C27-5CD7-4197-B209-F93760C8EFE6}" presName="linNode" presStyleCnt="0"/>
      <dgm:spPr/>
    </dgm:pt>
    <dgm:pt modelId="{34878A3C-F419-4495-BDC7-1D8B678C0981}" type="pres">
      <dgm:prSet presAssocID="{25815C27-5CD7-4197-B209-F93760C8EFE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55862-F47B-4DA3-9F03-55B25D47C134}" type="pres">
      <dgm:prSet presAssocID="{25815C27-5CD7-4197-B209-F93760C8EFE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173A0-EEB7-4403-84D0-A7D10A58B14C}" type="pres">
      <dgm:prSet presAssocID="{385F5BBB-AF76-49DB-9631-7C2C8E8F0A56}" presName="sp" presStyleCnt="0"/>
      <dgm:spPr/>
    </dgm:pt>
    <dgm:pt modelId="{A4590C6D-7DC0-4B0A-B2A1-7B6FEE0F64E9}" type="pres">
      <dgm:prSet presAssocID="{AD24FB12-D3EC-4B90-B8C9-52455A59E675}" presName="linNode" presStyleCnt="0"/>
      <dgm:spPr/>
    </dgm:pt>
    <dgm:pt modelId="{57383637-D57D-438B-B2CD-1B673407486F}" type="pres">
      <dgm:prSet presAssocID="{AD24FB12-D3EC-4B90-B8C9-52455A59E67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80231-B804-4E37-9D60-9062194FA107}" type="pres">
      <dgm:prSet presAssocID="{AD24FB12-D3EC-4B90-B8C9-52455A59E67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7D77C-948F-43E9-8BFF-B66946A85221}" srcId="{25815C27-5CD7-4197-B209-F93760C8EFE6}" destId="{6E0A6615-2F62-4E2B-8BF1-DB6E4C59A12F}" srcOrd="0" destOrd="0" parTransId="{22C73BEC-DA7B-47B9-95CB-EAA12EC7F8AA}" sibTransId="{BA999360-18C9-44E4-964F-4EE67B57505F}"/>
    <dgm:cxn modelId="{E732CACE-4705-4002-B8D3-B632A03A042B}" srcId="{AD24FB12-D3EC-4B90-B8C9-52455A59E675}" destId="{E2FD8D62-C87A-4556-91D1-F9899C4E186E}" srcOrd="0" destOrd="0" parTransId="{4C03292E-6A7D-485C-ABC5-6CBF1646021A}" sibTransId="{48704601-4B5F-4A8D-AD69-63C1A7194C7D}"/>
    <dgm:cxn modelId="{4672DB4A-0272-45F5-9F40-ECFF45140E7D}" type="presOf" srcId="{B0BE83B0-CCB1-46D9-AE78-820390175247}" destId="{8E662985-E274-408A-867D-0210D971DB8C}" srcOrd="0" destOrd="0" presId="urn:microsoft.com/office/officeart/2005/8/layout/vList5"/>
    <dgm:cxn modelId="{6227605E-BAF3-4836-9EEB-FE8775D199A1}" type="presOf" srcId="{AD24FB12-D3EC-4B90-B8C9-52455A59E675}" destId="{57383637-D57D-438B-B2CD-1B673407486F}" srcOrd="0" destOrd="0" presId="urn:microsoft.com/office/officeart/2005/8/layout/vList5"/>
    <dgm:cxn modelId="{99FDA7FB-0844-4D0E-8766-87F062191D66}" srcId="{5411561F-BB8E-47D6-A073-E7BF3DB9A615}" destId="{08B84980-F394-4A4A-8E41-7759599D054F}" srcOrd="0" destOrd="0" parTransId="{6936A76A-09A2-45CE-A69C-8E2C8F2BC8BA}" sibTransId="{AA0057BE-8484-4813-B591-780E2E7AD03A}"/>
    <dgm:cxn modelId="{ADC439A7-7F43-4603-8E30-9AF0E6162DF5}" type="presOf" srcId="{626B29C8-4A1E-40CF-8E07-D7A845EF1AD6}" destId="{7D9F9ED4-92A1-4A9C-9557-758D4CF752DA}" srcOrd="0" destOrd="0" presId="urn:microsoft.com/office/officeart/2005/8/layout/vList5"/>
    <dgm:cxn modelId="{CAD8A314-0A40-4720-A248-DA91931BFDE0}" type="presOf" srcId="{25815C27-5CD7-4197-B209-F93760C8EFE6}" destId="{34878A3C-F419-4495-BDC7-1D8B678C0981}" srcOrd="0" destOrd="0" presId="urn:microsoft.com/office/officeart/2005/8/layout/vList5"/>
    <dgm:cxn modelId="{A8C308A9-867C-44B3-BD4B-2080E5E300F2}" type="presOf" srcId="{08B84980-F394-4A4A-8E41-7759599D054F}" destId="{F1657CE0-EB1B-432B-94ED-8BF94491B758}" srcOrd="0" destOrd="0" presId="urn:microsoft.com/office/officeart/2005/8/layout/vList5"/>
    <dgm:cxn modelId="{AD8306F8-DE9B-4F8B-845C-CE9B8F19E633}" srcId="{626B29C8-4A1E-40CF-8E07-D7A845EF1AD6}" destId="{AD24FB12-D3EC-4B90-B8C9-52455A59E675}" srcOrd="3" destOrd="0" parTransId="{8CBA92F1-A5B8-4ED6-9A5E-15877D4A7F36}" sibTransId="{AA4DCD92-05DA-41C4-B486-2FB6F625F82C}"/>
    <dgm:cxn modelId="{E8ABDD83-8B3A-40AE-8596-FD48BBE3B8ED}" type="presOf" srcId="{E2FD8D62-C87A-4556-91D1-F9899C4E186E}" destId="{13A80231-B804-4E37-9D60-9062194FA107}" srcOrd="0" destOrd="0" presId="urn:microsoft.com/office/officeart/2005/8/layout/vList5"/>
    <dgm:cxn modelId="{C84702B8-14CC-4053-9EA2-B077CFAAC7DE}" type="presOf" srcId="{7C89E9B2-E797-4867-9F64-E0C149ABECEE}" destId="{69D7640A-94F0-4DD2-AAF0-814179DC191F}" srcOrd="0" destOrd="0" presId="urn:microsoft.com/office/officeart/2005/8/layout/vList5"/>
    <dgm:cxn modelId="{6B79502C-48D7-40EF-9157-01EB7FD120EF}" type="presOf" srcId="{5411561F-BB8E-47D6-A073-E7BF3DB9A615}" destId="{C00308A1-7170-42A1-92C4-6B68654C0074}" srcOrd="0" destOrd="0" presId="urn:microsoft.com/office/officeart/2005/8/layout/vList5"/>
    <dgm:cxn modelId="{5797E46C-2D52-4B46-9633-3FB11D83CB09}" srcId="{626B29C8-4A1E-40CF-8E07-D7A845EF1AD6}" destId="{25815C27-5CD7-4197-B209-F93760C8EFE6}" srcOrd="2" destOrd="0" parTransId="{AB22AD73-F4E2-4DF9-A685-06693E34EA88}" sibTransId="{385F5BBB-AF76-49DB-9631-7C2C8E8F0A56}"/>
    <dgm:cxn modelId="{A6F47568-2671-4CC7-9042-F4D231A1E62D}" type="presOf" srcId="{6E0A6615-2F62-4E2B-8BF1-DB6E4C59A12F}" destId="{8D955862-F47B-4DA3-9F03-55B25D47C134}" srcOrd="0" destOrd="0" presId="urn:microsoft.com/office/officeart/2005/8/layout/vList5"/>
    <dgm:cxn modelId="{3A22EEEE-3867-438E-955B-66BE0DA86E39}" srcId="{626B29C8-4A1E-40CF-8E07-D7A845EF1AD6}" destId="{5411561F-BB8E-47D6-A073-E7BF3DB9A615}" srcOrd="0" destOrd="0" parTransId="{E6EC73A3-505F-43BA-A230-BF8D28C5C081}" sibTransId="{5F1BB98B-A775-43C2-9BB2-86EF444616D6}"/>
    <dgm:cxn modelId="{A3743B35-B40C-459F-ACF2-B8EF8465B40B}" srcId="{7C89E9B2-E797-4867-9F64-E0C149ABECEE}" destId="{B0BE83B0-CCB1-46D9-AE78-820390175247}" srcOrd="0" destOrd="0" parTransId="{831ADEF5-6261-4C5A-9783-D3E8C8E4B1F1}" sibTransId="{FA230801-885A-42F5-9413-7B42712A67AE}"/>
    <dgm:cxn modelId="{761CA759-F815-46E3-9706-6BF1F080326D}" srcId="{626B29C8-4A1E-40CF-8E07-D7A845EF1AD6}" destId="{7C89E9B2-E797-4867-9F64-E0C149ABECEE}" srcOrd="1" destOrd="0" parTransId="{4D10A58E-1993-4968-932F-1245EABD3A89}" sibTransId="{E90B7F78-C081-4D70-A82F-D827FDC399EF}"/>
    <dgm:cxn modelId="{0C63980C-3A46-4543-A613-8AB8AE8BEA96}" type="presParOf" srcId="{7D9F9ED4-92A1-4A9C-9557-758D4CF752DA}" destId="{7A02EE28-30CF-42D8-B4D7-67EC79021CC9}" srcOrd="0" destOrd="0" presId="urn:microsoft.com/office/officeart/2005/8/layout/vList5"/>
    <dgm:cxn modelId="{225DB5D8-12F5-4E55-98A5-E0FF178A0CC8}" type="presParOf" srcId="{7A02EE28-30CF-42D8-B4D7-67EC79021CC9}" destId="{C00308A1-7170-42A1-92C4-6B68654C0074}" srcOrd="0" destOrd="0" presId="urn:microsoft.com/office/officeart/2005/8/layout/vList5"/>
    <dgm:cxn modelId="{863A1A57-6EE8-4143-970F-55074420F1A5}" type="presParOf" srcId="{7A02EE28-30CF-42D8-B4D7-67EC79021CC9}" destId="{F1657CE0-EB1B-432B-94ED-8BF94491B758}" srcOrd="1" destOrd="0" presId="urn:microsoft.com/office/officeart/2005/8/layout/vList5"/>
    <dgm:cxn modelId="{B130F62D-7D57-41A6-A4FE-FBCBC22B9ADD}" type="presParOf" srcId="{7D9F9ED4-92A1-4A9C-9557-758D4CF752DA}" destId="{C7582190-7284-43DF-B6AC-6D76CFAA50DB}" srcOrd="1" destOrd="0" presId="urn:microsoft.com/office/officeart/2005/8/layout/vList5"/>
    <dgm:cxn modelId="{1893A10B-92BC-4954-AB95-91CAE45625DB}" type="presParOf" srcId="{7D9F9ED4-92A1-4A9C-9557-758D4CF752DA}" destId="{3D965B74-3429-433F-B9F5-99203775855D}" srcOrd="2" destOrd="0" presId="urn:microsoft.com/office/officeart/2005/8/layout/vList5"/>
    <dgm:cxn modelId="{65960850-5683-4756-8718-CF94D9F649BA}" type="presParOf" srcId="{3D965B74-3429-433F-B9F5-99203775855D}" destId="{69D7640A-94F0-4DD2-AAF0-814179DC191F}" srcOrd="0" destOrd="0" presId="urn:microsoft.com/office/officeart/2005/8/layout/vList5"/>
    <dgm:cxn modelId="{051C962B-3D24-4154-9555-11F27F1B8EE3}" type="presParOf" srcId="{3D965B74-3429-433F-B9F5-99203775855D}" destId="{8E662985-E274-408A-867D-0210D971DB8C}" srcOrd="1" destOrd="0" presId="urn:microsoft.com/office/officeart/2005/8/layout/vList5"/>
    <dgm:cxn modelId="{E697708F-6D3B-44D9-9F57-ACD6916F740F}" type="presParOf" srcId="{7D9F9ED4-92A1-4A9C-9557-758D4CF752DA}" destId="{6DC62A47-7CB5-4970-9709-66DB2055FFA6}" srcOrd="3" destOrd="0" presId="urn:microsoft.com/office/officeart/2005/8/layout/vList5"/>
    <dgm:cxn modelId="{65B1721B-BA0F-4A3B-A874-1D27BB6D0C55}" type="presParOf" srcId="{7D9F9ED4-92A1-4A9C-9557-758D4CF752DA}" destId="{D292D0F7-8C4F-4349-A653-5A67A61531B0}" srcOrd="4" destOrd="0" presId="urn:microsoft.com/office/officeart/2005/8/layout/vList5"/>
    <dgm:cxn modelId="{2D1A6F12-4349-4B45-B60D-A3E65C630831}" type="presParOf" srcId="{D292D0F7-8C4F-4349-A653-5A67A61531B0}" destId="{34878A3C-F419-4495-BDC7-1D8B678C0981}" srcOrd="0" destOrd="0" presId="urn:microsoft.com/office/officeart/2005/8/layout/vList5"/>
    <dgm:cxn modelId="{60E36385-9EC0-49F8-9A72-022F9FAA2B1E}" type="presParOf" srcId="{D292D0F7-8C4F-4349-A653-5A67A61531B0}" destId="{8D955862-F47B-4DA3-9F03-55B25D47C134}" srcOrd="1" destOrd="0" presId="urn:microsoft.com/office/officeart/2005/8/layout/vList5"/>
    <dgm:cxn modelId="{45DEF4C2-F10D-4218-BFD7-3EF09F68539E}" type="presParOf" srcId="{7D9F9ED4-92A1-4A9C-9557-758D4CF752DA}" destId="{196173A0-EEB7-4403-84D0-A7D10A58B14C}" srcOrd="5" destOrd="0" presId="urn:microsoft.com/office/officeart/2005/8/layout/vList5"/>
    <dgm:cxn modelId="{DFF10165-0AED-4ACB-A553-0EE4DD9637CC}" type="presParOf" srcId="{7D9F9ED4-92A1-4A9C-9557-758D4CF752DA}" destId="{A4590C6D-7DC0-4B0A-B2A1-7B6FEE0F64E9}" srcOrd="6" destOrd="0" presId="urn:microsoft.com/office/officeart/2005/8/layout/vList5"/>
    <dgm:cxn modelId="{9A20E5C9-DF20-41BA-A576-8CC0F6961CBA}" type="presParOf" srcId="{A4590C6D-7DC0-4B0A-B2A1-7B6FEE0F64E9}" destId="{57383637-D57D-438B-B2CD-1B673407486F}" srcOrd="0" destOrd="0" presId="urn:microsoft.com/office/officeart/2005/8/layout/vList5"/>
    <dgm:cxn modelId="{B697A7ED-335D-497E-A317-9E8C2481E986}" type="presParOf" srcId="{A4590C6D-7DC0-4B0A-B2A1-7B6FEE0F64E9}" destId="{13A80231-B804-4E37-9D60-9062194FA1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71821-F6D3-4ECB-BB37-043AEB3391F8}">
      <dsp:nvSpPr>
        <dsp:cNvPr id="0" name=""/>
        <dsp:cNvSpPr/>
      </dsp:nvSpPr>
      <dsp:spPr>
        <a:xfrm rot="5400000">
          <a:off x="-286495" y="273069"/>
          <a:ext cx="1794766" cy="12563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ticulate Narrow" panose="02000506040000020004" pitchFamily="2" charset="0"/>
            </a:rPr>
            <a:t>What is flipped Classroom?</a:t>
          </a:r>
          <a:endParaRPr lang="en-US" sz="1800" kern="1200" dirty="0">
            <a:latin typeface="Articulate Narrow" panose="02000506040000020004" pitchFamily="2" charset="0"/>
          </a:endParaRPr>
        </a:p>
      </dsp:txBody>
      <dsp:txXfrm rot="-5400000">
        <a:off x="-17280" y="632022"/>
        <a:ext cx="1256336" cy="538430"/>
      </dsp:txXfrm>
    </dsp:sp>
    <dsp:sp modelId="{FEF2484A-D269-42DE-8327-BA38059156E7}">
      <dsp:nvSpPr>
        <dsp:cNvPr id="0" name=""/>
        <dsp:cNvSpPr/>
      </dsp:nvSpPr>
      <dsp:spPr>
        <a:xfrm rot="5400000">
          <a:off x="4020695" y="-2777785"/>
          <a:ext cx="1166598" cy="6729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Articulate Narrow" panose="02000506040000020004" pitchFamily="2" charset="0"/>
            </a:rPr>
            <a:t>Traditional Classroom methods</a:t>
          </a:r>
          <a:endParaRPr lang="en-US" sz="3000" kern="1200" dirty="0">
            <a:latin typeface="Articulate Narrow" panose="02000506040000020004" pitchFamily="2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Articulate Narrow" panose="02000506040000020004" pitchFamily="2" charset="0"/>
            </a:rPr>
            <a:t>Flipped Classroom methods (FCM)</a:t>
          </a:r>
          <a:endParaRPr lang="en-US" sz="3000" kern="1200" dirty="0">
            <a:latin typeface="Articulate Narrow" panose="02000506040000020004" pitchFamily="2" charset="0"/>
          </a:endParaRPr>
        </a:p>
      </dsp:txBody>
      <dsp:txXfrm rot="-5400000">
        <a:off x="1239056" y="60803"/>
        <a:ext cx="6672929" cy="1052700"/>
      </dsp:txXfrm>
    </dsp:sp>
    <dsp:sp modelId="{DCBDAC43-791B-4CEA-9295-71059237D292}">
      <dsp:nvSpPr>
        <dsp:cNvPr id="0" name=""/>
        <dsp:cNvSpPr/>
      </dsp:nvSpPr>
      <dsp:spPr>
        <a:xfrm rot="5400000">
          <a:off x="-442690" y="2046603"/>
          <a:ext cx="2176280" cy="13254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ticulate Narrow" panose="02000506040000020004" pitchFamily="2" charset="0"/>
            </a:rPr>
            <a:t>Flipped Classroom and Skills Development</a:t>
          </a:r>
          <a:endParaRPr lang="en-US" sz="1600" kern="1200" dirty="0">
            <a:latin typeface="Articulate Narrow" panose="02000506040000020004" pitchFamily="2" charset="0"/>
          </a:endParaRPr>
        </a:p>
      </dsp:txBody>
      <dsp:txXfrm rot="-5400000">
        <a:off x="-17280" y="2283923"/>
        <a:ext cx="1325460" cy="850820"/>
      </dsp:txXfrm>
    </dsp:sp>
    <dsp:sp modelId="{0E29AFE2-1E0B-4DBB-9056-E0D3F7E0367E}">
      <dsp:nvSpPr>
        <dsp:cNvPr id="0" name=""/>
        <dsp:cNvSpPr/>
      </dsp:nvSpPr>
      <dsp:spPr>
        <a:xfrm rot="5400000">
          <a:off x="4683426" y="-1597858"/>
          <a:ext cx="1166598" cy="7986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Articulate Narrow" panose="02000506040000020004" pitchFamily="2" charset="0"/>
            </a:rPr>
            <a:t>Flipped Classroom and 21</a:t>
          </a:r>
          <a:r>
            <a:rPr lang="en-US" sz="3000" kern="1200" baseline="30000" dirty="0" smtClean="0">
              <a:latin typeface="Articulate Narrow" panose="02000506040000020004" pitchFamily="2" charset="0"/>
            </a:rPr>
            <a:t>st</a:t>
          </a:r>
          <a:r>
            <a:rPr lang="en-US" sz="3000" kern="1200" dirty="0" smtClean="0">
              <a:latin typeface="Articulate Narrow" panose="02000506040000020004" pitchFamily="2" charset="0"/>
            </a:rPr>
            <a:t> Century Competencies</a:t>
          </a:r>
          <a:endParaRPr lang="en-US" sz="3000" kern="1200" dirty="0">
            <a:latin typeface="Articulate Narrow" panose="02000506040000020004" pitchFamily="2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Articulate Narrow" panose="02000506040000020004" pitchFamily="2" charset="0"/>
            </a:rPr>
            <a:t>Developing Entrepreneurial Skills through FCM </a:t>
          </a:r>
          <a:endParaRPr lang="en-US" sz="3000" kern="1200" dirty="0">
            <a:latin typeface="Articulate Narrow" panose="02000506040000020004" pitchFamily="2" charset="0"/>
          </a:endParaRPr>
        </a:p>
      </dsp:txBody>
      <dsp:txXfrm rot="-5400000">
        <a:off x="1273618" y="1868899"/>
        <a:ext cx="7929266" cy="1052700"/>
      </dsp:txXfrm>
    </dsp:sp>
    <dsp:sp modelId="{A95553C8-393E-4BC5-A037-DEAA33C983B3}">
      <dsp:nvSpPr>
        <dsp:cNvPr id="0" name=""/>
        <dsp:cNvSpPr/>
      </dsp:nvSpPr>
      <dsp:spPr>
        <a:xfrm rot="5400000">
          <a:off x="-286495" y="3889261"/>
          <a:ext cx="1794766" cy="12563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ticulate Narrow" panose="02000506040000020004" pitchFamily="2" charset="0"/>
            </a:rPr>
            <a:t>Flipping your Classroom</a:t>
          </a:r>
          <a:endParaRPr lang="en-US" sz="1900" kern="1200" dirty="0">
            <a:latin typeface="Articulate Narrow" panose="02000506040000020004" pitchFamily="2" charset="0"/>
          </a:endParaRPr>
        </a:p>
      </dsp:txBody>
      <dsp:txXfrm rot="-5400000">
        <a:off x="-17280" y="4248214"/>
        <a:ext cx="1256336" cy="538430"/>
      </dsp:txXfrm>
    </dsp:sp>
    <dsp:sp modelId="{46C130FE-1B72-4928-A93D-334A50D59DAC}">
      <dsp:nvSpPr>
        <dsp:cNvPr id="0" name=""/>
        <dsp:cNvSpPr/>
      </dsp:nvSpPr>
      <dsp:spPr>
        <a:xfrm rot="5400000">
          <a:off x="4648864" y="210237"/>
          <a:ext cx="1166598" cy="7986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Articulate Narrow" panose="02000506040000020004" pitchFamily="2" charset="0"/>
            </a:rPr>
            <a:t>Flipped Classroom Process</a:t>
          </a:r>
          <a:endParaRPr lang="en-US" sz="3000" kern="1200" dirty="0">
            <a:latin typeface="Articulate Narrow" panose="02000506040000020004" pitchFamily="2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Articulate Narrow" panose="02000506040000020004" pitchFamily="2" charset="0"/>
            </a:rPr>
            <a:t>The Building Bridges Across Continents Project</a:t>
          </a:r>
          <a:endParaRPr lang="en-US" sz="3000" kern="1200" dirty="0">
            <a:latin typeface="Articulate Narrow" panose="02000506040000020004" pitchFamily="2" charset="0"/>
          </a:endParaRPr>
        </a:p>
      </dsp:txBody>
      <dsp:txXfrm rot="-5400000">
        <a:off x="1239056" y="3676995"/>
        <a:ext cx="7929266" cy="10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7CE0-EB1B-432B-94ED-8BF94491B758}">
      <dsp:nvSpPr>
        <dsp:cNvPr id="0" name=""/>
        <dsp:cNvSpPr/>
      </dsp:nvSpPr>
      <dsp:spPr>
        <a:xfrm rot="5400000">
          <a:off x="5940570" y="-2528811"/>
          <a:ext cx="754816" cy="5946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/>
            <a:t>Figure out which lesson in particular you want to flip</a:t>
          </a:r>
          <a:endParaRPr lang="en-US" sz="1800" kern="1200" dirty="0"/>
        </a:p>
      </dsp:txBody>
      <dsp:txXfrm rot="-5400000">
        <a:off x="3344813" y="103793"/>
        <a:ext cx="5909485" cy="681122"/>
      </dsp:txXfrm>
    </dsp:sp>
    <dsp:sp modelId="{C00308A1-7170-42A1-92C4-6B68654C0074}">
      <dsp:nvSpPr>
        <dsp:cNvPr id="0" name=""/>
        <dsp:cNvSpPr/>
      </dsp:nvSpPr>
      <dsp:spPr>
        <a:xfrm>
          <a:off x="0" y="994"/>
          <a:ext cx="3344812" cy="8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Plan</a:t>
          </a:r>
          <a:endParaRPr lang="en-US" sz="3200" kern="1200" dirty="0"/>
        </a:p>
      </dsp:txBody>
      <dsp:txXfrm>
        <a:off x="43286" y="44280"/>
        <a:ext cx="3258240" cy="800148"/>
      </dsp:txXfrm>
    </dsp:sp>
    <dsp:sp modelId="{8E662985-E274-408A-867D-0210D971DB8C}">
      <dsp:nvSpPr>
        <dsp:cNvPr id="0" name=""/>
        <dsp:cNvSpPr/>
      </dsp:nvSpPr>
      <dsp:spPr>
        <a:xfrm rot="5400000">
          <a:off x="5940570" y="-1566514"/>
          <a:ext cx="754816" cy="5946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Instead of teaching this lesson in-person, make a video. A screencast works</a:t>
          </a:r>
          <a:endParaRPr lang="en-US" sz="1600" kern="1200" dirty="0"/>
        </a:p>
      </dsp:txBody>
      <dsp:txXfrm rot="-5400000">
        <a:off x="3344813" y="1066090"/>
        <a:ext cx="5909485" cy="681122"/>
      </dsp:txXfrm>
    </dsp:sp>
    <dsp:sp modelId="{69D7640A-94F0-4DD2-AAF0-814179DC191F}">
      <dsp:nvSpPr>
        <dsp:cNvPr id="0" name=""/>
        <dsp:cNvSpPr/>
      </dsp:nvSpPr>
      <dsp:spPr>
        <a:xfrm>
          <a:off x="0" y="934891"/>
          <a:ext cx="3344812" cy="94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Record</a:t>
          </a:r>
          <a:endParaRPr lang="en-US" sz="3200" kern="1200" dirty="0"/>
        </a:p>
      </dsp:txBody>
      <dsp:txXfrm>
        <a:off x="46059" y="980950"/>
        <a:ext cx="3252694" cy="851402"/>
      </dsp:txXfrm>
    </dsp:sp>
    <dsp:sp modelId="{8D955862-F47B-4DA3-9F03-55B25D47C134}">
      <dsp:nvSpPr>
        <dsp:cNvPr id="0" name=""/>
        <dsp:cNvSpPr/>
      </dsp:nvSpPr>
      <dsp:spPr>
        <a:xfrm rot="5400000">
          <a:off x="5940570" y="-575818"/>
          <a:ext cx="754816" cy="5946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Send the video to your students. Make it engaging and clear</a:t>
          </a:r>
          <a:r>
            <a:rPr lang="en-US" sz="1100" b="0" i="0" kern="1200" dirty="0" smtClean="0"/>
            <a:t>.</a:t>
          </a:r>
          <a:endParaRPr lang="en-US" sz="1100" kern="1200" dirty="0"/>
        </a:p>
      </dsp:txBody>
      <dsp:txXfrm rot="-5400000">
        <a:off x="3344813" y="2056786"/>
        <a:ext cx="5909485" cy="681122"/>
      </dsp:txXfrm>
    </dsp:sp>
    <dsp:sp modelId="{34878A3C-F419-4495-BDC7-1D8B678C0981}">
      <dsp:nvSpPr>
        <dsp:cNvPr id="0" name=""/>
        <dsp:cNvSpPr/>
      </dsp:nvSpPr>
      <dsp:spPr>
        <a:xfrm>
          <a:off x="0" y="1925588"/>
          <a:ext cx="3344812" cy="94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Share</a:t>
          </a:r>
          <a:endParaRPr lang="en-US" sz="3200" kern="1200" dirty="0"/>
        </a:p>
      </dsp:txBody>
      <dsp:txXfrm>
        <a:off x="46059" y="1971647"/>
        <a:ext cx="3252694" cy="851402"/>
      </dsp:txXfrm>
    </dsp:sp>
    <dsp:sp modelId="{13A80231-B804-4E37-9D60-9062194FA107}">
      <dsp:nvSpPr>
        <dsp:cNvPr id="0" name=""/>
        <dsp:cNvSpPr/>
      </dsp:nvSpPr>
      <dsp:spPr>
        <a:xfrm rot="5400000">
          <a:off x="5940570" y="414878"/>
          <a:ext cx="754816" cy="5946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Now that your students have viewed your lesson, they’re prepared to actually go more in-depth than ever before.</a:t>
          </a:r>
          <a:endParaRPr lang="en-US" sz="1400" kern="1200" dirty="0"/>
        </a:p>
      </dsp:txBody>
      <dsp:txXfrm rot="-5400000">
        <a:off x="3344813" y="3047483"/>
        <a:ext cx="5909485" cy="681122"/>
      </dsp:txXfrm>
    </dsp:sp>
    <dsp:sp modelId="{57383637-D57D-438B-B2CD-1B673407486F}">
      <dsp:nvSpPr>
        <dsp:cNvPr id="0" name=""/>
        <dsp:cNvSpPr/>
      </dsp:nvSpPr>
      <dsp:spPr>
        <a:xfrm>
          <a:off x="0" y="2916284"/>
          <a:ext cx="3344812" cy="94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Change </a:t>
          </a:r>
          <a:endParaRPr lang="en-US" sz="3200" kern="1200" dirty="0"/>
        </a:p>
      </dsp:txBody>
      <dsp:txXfrm>
        <a:off x="46059" y="2962343"/>
        <a:ext cx="3252694" cy="85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831DC7-66E9-43BE-8895-0A52E71AB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4A41F-6C7F-4E5B-A6BC-37FECA63DC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034A-411E-442C-B906-B35E9E2CF9F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A5AA5-CFF1-413A-8C4A-51E3224D68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FE0AA-C582-4EF8-9811-CB4350EB9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370BA-3AE3-4102-B050-1AF86B317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86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ADC29-0E87-4CE5-88AE-B26AFE4D72C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6EF4A-0F58-4E4B-AE9A-555C2E33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2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8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46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47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90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30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5015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73448" y="573799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40986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</p:spTree>
    <p:extLst>
      <p:ext uri="{BB962C8B-B14F-4D97-AF65-F5344CB8AC3E}">
        <p14:creationId xmlns:p14="http://schemas.microsoft.com/office/powerpoint/2010/main" val="120108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96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6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04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3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30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2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61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5015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73448" y="573799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40986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</p:spTree>
    <p:extLst>
      <p:ext uri="{BB962C8B-B14F-4D97-AF65-F5344CB8AC3E}">
        <p14:creationId xmlns:p14="http://schemas.microsoft.com/office/powerpoint/2010/main" val="134204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5015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73448" y="573799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40986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3301" y="29415"/>
            <a:ext cx="12158699" cy="6828589"/>
          </a:xfrm>
          <a:prstGeom prst="rect">
            <a:avLst/>
          </a:prstGeom>
          <a:noFill/>
          <a:ln w="76200">
            <a:solidFill>
              <a:srgbClr val="DD3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" y="29411"/>
            <a:ext cx="12240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858000"/>
            <a:ext cx="12240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1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5012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84532"/>
            <a:ext cx="12192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385012"/>
            <a:ext cx="12192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973449" y="573796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40985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</p:spTree>
    <p:extLst>
      <p:ext uri="{BB962C8B-B14F-4D97-AF65-F5344CB8AC3E}">
        <p14:creationId xmlns:p14="http://schemas.microsoft.com/office/powerpoint/2010/main" val="389599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5015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73448" y="573799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40986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3301" y="29415"/>
            <a:ext cx="12158699" cy="6828589"/>
          </a:xfrm>
          <a:prstGeom prst="rect">
            <a:avLst/>
          </a:prstGeom>
          <a:noFill/>
          <a:ln w="76200">
            <a:solidFill>
              <a:srgbClr val="DD3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" y="29411"/>
            <a:ext cx="12240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858000"/>
            <a:ext cx="12240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4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85015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5012"/>
            <a:ext cx="12192000" cy="0"/>
          </a:xfrm>
          <a:prstGeom prst="line">
            <a:avLst/>
          </a:prstGeom>
          <a:ln w="76200">
            <a:solidFill>
              <a:srgbClr val="DD3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884532"/>
            <a:ext cx="12192000" cy="0"/>
          </a:xfrm>
          <a:prstGeom prst="line">
            <a:avLst/>
          </a:prstGeom>
          <a:ln w="76200">
            <a:solidFill>
              <a:srgbClr val="DD3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973448" y="573799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40986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</p:spTree>
    <p:extLst>
      <p:ext uri="{BB962C8B-B14F-4D97-AF65-F5344CB8AC3E}">
        <p14:creationId xmlns:p14="http://schemas.microsoft.com/office/powerpoint/2010/main" val="3994161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92506" y="6186507"/>
            <a:ext cx="11806991" cy="600671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2506" y="78011"/>
            <a:ext cx="11806991" cy="600671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2506" y="753979"/>
            <a:ext cx="11806991" cy="0"/>
          </a:xfrm>
          <a:prstGeom prst="line">
            <a:avLst/>
          </a:prstGeom>
          <a:ln w="381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7" y="110022"/>
            <a:ext cx="545432" cy="5454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8501" y="159054"/>
            <a:ext cx="2721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 - GHANA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431333" y="829278"/>
            <a:ext cx="5346908" cy="5160175"/>
          </a:xfrm>
          <a:prstGeom prst="rect">
            <a:avLst/>
          </a:prstGeom>
          <a:blipFill dpi="0" rotWithShape="1">
            <a:blip r:embed="rId3">
              <a:alphaModFix amt="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92506" y="6087979"/>
            <a:ext cx="11806991" cy="0"/>
          </a:xfrm>
          <a:prstGeom prst="line">
            <a:avLst/>
          </a:prstGeom>
          <a:ln w="381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71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4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59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764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704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70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15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6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5012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84532"/>
            <a:ext cx="12192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385012"/>
            <a:ext cx="12192000" cy="0"/>
          </a:xfrm>
          <a:prstGeom prst="line">
            <a:avLst/>
          </a:prstGeom>
          <a:ln w="762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973449" y="573796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40985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</p:spTree>
    <p:extLst>
      <p:ext uri="{BB962C8B-B14F-4D97-AF65-F5344CB8AC3E}">
        <p14:creationId xmlns:p14="http://schemas.microsoft.com/office/powerpoint/2010/main" val="603192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32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438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829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480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2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67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15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74097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886504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70252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85015"/>
            <a:ext cx="12192000" cy="1481444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85012"/>
            <a:ext cx="12192000" cy="0"/>
          </a:xfrm>
          <a:prstGeom prst="line">
            <a:avLst/>
          </a:prstGeom>
          <a:ln w="76200">
            <a:solidFill>
              <a:srgbClr val="DD3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884532"/>
            <a:ext cx="12192000" cy="0"/>
          </a:xfrm>
          <a:prstGeom prst="line">
            <a:avLst/>
          </a:prstGeom>
          <a:ln w="76200">
            <a:solidFill>
              <a:srgbClr val="DD3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3" y="385012"/>
            <a:ext cx="1499520" cy="1499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973448" y="573799"/>
            <a:ext cx="835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40986" y="134323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Coast, Ghana</a:t>
            </a:r>
          </a:p>
        </p:txBody>
      </p:sp>
    </p:spTree>
    <p:extLst>
      <p:ext uri="{BB962C8B-B14F-4D97-AF65-F5344CB8AC3E}">
        <p14:creationId xmlns:p14="http://schemas.microsoft.com/office/powerpoint/2010/main" val="4124129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977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7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24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64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838483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803160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33820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92506" y="6186507"/>
            <a:ext cx="11806991" cy="600671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2506" y="78011"/>
            <a:ext cx="11806991" cy="600671"/>
          </a:xfrm>
          <a:prstGeom prst="rect">
            <a:avLst/>
          </a:prstGeom>
          <a:solidFill>
            <a:srgbClr val="003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2506" y="753979"/>
            <a:ext cx="11806991" cy="0"/>
          </a:xfrm>
          <a:prstGeom prst="line">
            <a:avLst/>
          </a:prstGeom>
          <a:ln w="381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7" y="110022"/>
            <a:ext cx="545432" cy="5454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8501" y="159054"/>
            <a:ext cx="2721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CAPE COAST</a:t>
            </a:r>
          </a:p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CAPE COAST - GHANA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431333" y="829278"/>
            <a:ext cx="5346908" cy="5160175"/>
          </a:xfrm>
          <a:prstGeom prst="rect">
            <a:avLst/>
          </a:prstGeom>
          <a:blipFill dpi="0" rotWithShape="1">
            <a:blip r:embed="rId3">
              <a:alphaModFix amt="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92506" y="6087979"/>
            <a:ext cx="11806991" cy="0"/>
          </a:xfrm>
          <a:prstGeom prst="line">
            <a:avLst/>
          </a:prstGeom>
          <a:ln w="38100">
            <a:solidFill>
              <a:srgbClr val="EDE8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7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89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6030-5DB0-417F-BDF0-C8D2FE7F00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45E77-CA1A-4268-9D80-46072E30C5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0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55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46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10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A6BCC9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553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" y="1088136"/>
            <a:ext cx="11576304" cy="48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70635" y="626049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chemeClr val="tx1"/>
                </a:solidFill>
              </a:rPr>
              <a:pPr defTabSz="1219170">
                <a:buClr>
                  <a:srgbClr val="000000"/>
                </a:buClr>
              </a:pPr>
              <a:t>10</a:t>
            </a:fld>
            <a:endParaRPr kern="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32834" y="696685"/>
          <a:ext cx="9291145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532834" y="4605867"/>
            <a:ext cx="3276233" cy="764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Group and Regroup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5829" y="4557485"/>
            <a:ext cx="5773007" cy="94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rial"/>
                <a:sym typeface="Arial"/>
              </a:rPr>
              <a:t>An effective way to discuss the topic is to separate into groups where students are given a task to perform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8268" y="5621867"/>
            <a:ext cx="5950857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Review, Revise, Repeat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5843" y="11497"/>
            <a:ext cx="742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ticulate Narrow" panose="02000506040000020004" pitchFamily="2" charset="0"/>
                <a:cs typeface="Arial"/>
                <a:sym typeface="Arial"/>
              </a:rPr>
              <a:t>Guide to Flipping your class</a:t>
            </a:r>
          </a:p>
        </p:txBody>
      </p:sp>
    </p:spTree>
    <p:extLst>
      <p:ext uri="{BB962C8B-B14F-4D97-AF65-F5344CB8AC3E}">
        <p14:creationId xmlns:p14="http://schemas.microsoft.com/office/powerpoint/2010/main" val="4415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344955" y="628860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chemeClr val="tx1">
                    <a:lumMod val="75000"/>
                  </a:schemeClr>
                </a:solidFill>
              </a:rPr>
              <a:pPr defTabSz="1219170">
                <a:buClr>
                  <a:srgbClr val="000000"/>
                </a:buClr>
              </a:pPr>
              <a:t>11</a:t>
            </a:fld>
            <a:endParaRPr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2495" y="1008297"/>
            <a:ext cx="101053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Active learning</a:t>
            </a: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: Allow students to apply concepts in class where they can ask peers or instructors for feedback and clarification.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Articulate Narrow" panose="02000506040000020004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Peer instruction</a:t>
            </a: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: Students can teach each other by explaining concepts or working on small problems.</a:t>
            </a:r>
          </a:p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Collaborative learning</a:t>
            </a: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: CL activities could increase student engagement, enhance student understanding, and promote collective intelligence.</a:t>
            </a:r>
          </a:p>
          <a:p>
            <a:pPr defTabSz="1219170">
              <a:buClr>
                <a:srgbClr val="000000"/>
              </a:buClr>
            </a:pPr>
            <a:endParaRPr lang="en-US" sz="2400" b="1" kern="0" dirty="0">
              <a:solidFill>
                <a:srgbClr val="FFFFFF"/>
              </a:solidFill>
              <a:latin typeface="Articulate Narrow" panose="02000506040000020004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Problem-based learning</a:t>
            </a: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. Class time can be spent working on problems that can last for the duration of a semester.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Articulate Narrow" panose="02000506040000020004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Discussions or debate</a:t>
            </a: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. Give students the opportunity to articulate their thoughts on the spot and to develop their arguments in support of their opinions or claims.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7544" y="28708"/>
            <a:ext cx="74990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chemeClr val="tx1">
                    <a:lumMod val="75000"/>
                  </a:schemeClr>
                </a:solidFill>
                <a:latin typeface="Articulate Narrow" panose="02000506040000020004" pitchFamily="2" charset="0"/>
                <a:cs typeface="Arial"/>
                <a:sym typeface="Arial"/>
              </a:rPr>
              <a:t>Modes of Learning</a:t>
            </a:r>
          </a:p>
        </p:txBody>
      </p:sp>
    </p:spTree>
    <p:extLst>
      <p:ext uri="{BB962C8B-B14F-4D97-AF65-F5344CB8AC3E}">
        <p14:creationId xmlns:p14="http://schemas.microsoft.com/office/powerpoint/2010/main" val="4469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180363" y="61852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chemeClr val="tx1">
                    <a:lumMod val="75000"/>
                  </a:schemeClr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8990" y="698498"/>
            <a:ext cx="10208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Step 1: Define content scope, learning objectives, &amp; instructional strategies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Defining scope is important so that students will not have difficulty building a mental model and connecting content.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Define the learning objectives and outcomes that align with the activities students will do before, during, and after the class.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Describe the task that will demonstrate that the learning objective has been met. 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Choose the evidence-based instructional approach will fit the main learning activity (i.e.: peer-instruction, team-based learning, case-based learning, process-oriented guided inquiry learning).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Set expectations by preparing an explanation of how the new instructional material fits into the overall existing course structure and explains its relevance to real world applications.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9100" y="23937"/>
            <a:ext cx="74990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Steps in Flipping the Class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8859" y="6447631"/>
            <a:ext cx="56862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New York University  </a:t>
            </a:r>
          </a:p>
        </p:txBody>
      </p:sp>
    </p:spTree>
    <p:extLst>
      <p:ext uri="{BB962C8B-B14F-4D97-AF65-F5344CB8AC3E}">
        <p14:creationId xmlns:p14="http://schemas.microsoft.com/office/powerpoint/2010/main" val="1901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8990" y="698498"/>
            <a:ext cx="102567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Step 2: Students gain familiarity with new material before class</a:t>
            </a: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Plan and prepare the new instructional materials that students will engage with prior to class.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Articulate Narrow" panose="02000506040000020004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Step 3: Activities that motivate students to prepare before class</a:t>
            </a: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What kinds of activities will motivate students and prepare them for class?</a:t>
            </a: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Ask students to: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respond to open-ended questions online about the instructional material before class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prepare questions about the instructional materials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prepare a presentation about the topic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attempt to solve some problems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research examples to bring to class that illustrate a principle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9100" y="23937"/>
            <a:ext cx="74990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Steps in Flipping the Class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8859" y="6447631"/>
            <a:ext cx="56862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New York University  </a:t>
            </a:r>
          </a:p>
        </p:txBody>
      </p:sp>
      <p:sp>
        <p:nvSpPr>
          <p:cNvPr id="7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198651" y="6289694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chemeClr val="tx1">
                    <a:lumMod val="75000"/>
                  </a:schemeClr>
                </a:solidFill>
              </a:rPr>
              <a:pPr defTabSz="1219170">
                <a:buClr>
                  <a:srgbClr val="000000"/>
                </a:buClr>
              </a:pPr>
              <a:t>13</a:t>
            </a:fld>
            <a:endParaRPr kern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0" y="6302487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chemeClr val="tx1">
                    <a:lumMod val="75000"/>
                  </a:schemeClr>
                </a:solidFill>
              </a:rPr>
              <a:pPr defTabSz="1219170">
                <a:buClr>
                  <a:srgbClr val="000000"/>
                </a:buClr>
              </a:pPr>
              <a:t>14</a:t>
            </a:fld>
            <a:endParaRPr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8990" y="698498"/>
            <a:ext cx="95069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Step 4: In-class activities that provide students opportunities to deepen understanding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What kind of in-class activities will focus students on attaining higher-level cognitive abilities?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Articulate Narrow" panose="02000506040000020004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Step 5: Post-class activities that extend student learning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How will students continue the learning experience from the in-class activity to outside of class?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Articulate Narrow" panose="02000506040000020004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Step 6: Ongoing evaluation and assessment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Assessment (summative &amp; formative assessment)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ticulate Narrow" panose="02000506040000020004" pitchFamily="2" charset="0"/>
                <a:cs typeface="Arial"/>
                <a:sym typeface="Arial"/>
              </a:rPr>
              <a:t>Plan for ongoing formative and summative ways to assess student understanding and mastery.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9100" y="23937"/>
            <a:ext cx="74990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2060"/>
                </a:solidFill>
                <a:latin typeface="Articulate Narrow" panose="02000506040000020004" pitchFamily="2" charset="0"/>
                <a:cs typeface="Arial"/>
                <a:sym typeface="Arial"/>
              </a:rPr>
              <a:t>Steps in Flipping the Class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8859" y="6447631"/>
            <a:ext cx="56862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New York University  </a:t>
            </a:r>
          </a:p>
        </p:txBody>
      </p:sp>
    </p:spTree>
    <p:extLst>
      <p:ext uri="{BB962C8B-B14F-4D97-AF65-F5344CB8AC3E}">
        <p14:creationId xmlns:p14="http://schemas.microsoft.com/office/powerpoint/2010/main" val="1982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2229" y="2090057"/>
            <a:ext cx="8980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ticulate Narrow" panose="02000506040000020004" pitchFamily="2" charset="0"/>
              </a:rPr>
              <a:t>Thank You</a:t>
            </a:r>
            <a:endParaRPr lang="en-US" sz="6600" dirty="0">
              <a:latin typeface="Articulate Narrow" panose="0200050604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01984" y="6364224"/>
            <a:ext cx="4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4785970"/>
            <a:ext cx="4707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prstClr val="black"/>
                </a:solidFill>
                <a:latin typeface="Articulate Narrow" panose="02000506040000020004" pitchFamily="2" charset="0"/>
                <a:ea typeface="+mj-ea"/>
                <a:cs typeface="Times New Roman" panose="02020603050405020304" pitchFamily="18" charset="0"/>
              </a:rPr>
              <a:t>Consortium of Virtual Exchange Team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ticulate Narrow" panose="0200050604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524" y="1055722"/>
            <a:ext cx="1099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ticulate" panose="02000503040000020004" pitchFamily="2" charset="0"/>
              </a:rPr>
              <a:t>9</a:t>
            </a:r>
            <a:r>
              <a:rPr lang="en-US" sz="2400" b="1" baseline="30000" dirty="0" smtClean="0">
                <a:latin typeface="Articulate" panose="02000503040000020004" pitchFamily="2" charset="0"/>
              </a:rPr>
              <a:t>th</a:t>
            </a:r>
            <a:r>
              <a:rPr lang="en-US" sz="2400" b="1" dirty="0" smtClean="0">
                <a:latin typeface="Articulate" panose="02000503040000020004" pitchFamily="2" charset="0"/>
              </a:rPr>
              <a:t> Universities</a:t>
            </a:r>
            <a:r>
              <a:rPr lang="en-US" sz="2400" b="1" dirty="0">
                <a:latin typeface="Articulate" panose="02000503040000020004" pitchFamily="2" charset="0"/>
              </a:rPr>
              <a:t>, Entrepreneurship and Enterprise Development in Africa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524" y="2449837"/>
            <a:ext cx="11155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ticulate Narrow" panose="02000506040000020004" pitchFamily="2" charset="0"/>
              </a:rPr>
              <a:t>Panel Discussion on Flipped Classroom Approach and Entrepreneurial Skills Development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09" y="4213284"/>
            <a:ext cx="6744638" cy="25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6167" y="96540"/>
            <a:ext cx="622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prstClr val="white"/>
                </a:solidFill>
                <a:latin typeface="Articulate" panose="02000503040000020004" pitchFamily="2" charset="0"/>
              </a:rPr>
              <a:t>Agenda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ticulate" panose="02000503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733" y="1219200"/>
            <a:ext cx="9855200" cy="36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25328" y="6336792"/>
            <a:ext cx="104241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4363659"/>
              </p:ext>
            </p:extLst>
          </p:nvPr>
        </p:nvGraphicFramePr>
        <p:xfrm>
          <a:off x="2032000" y="719666"/>
          <a:ext cx="92425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56" y="96540"/>
            <a:ext cx="835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defRPr/>
            </a:pPr>
            <a:r>
              <a:rPr lang="en-US" sz="3600" dirty="0" smtClean="0">
                <a:solidFill>
                  <a:schemeClr val="bg1"/>
                </a:solidFill>
                <a:latin typeface="Articulate" panose="02000503040000020004" pitchFamily="2" charset="0"/>
              </a:rPr>
              <a:t>What is Flipped Classroom?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ticulate" panose="02000503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208" y="6345936"/>
            <a:ext cx="6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396;p16"/>
          <p:cNvSpPr txBox="1">
            <a:spLocks/>
          </p:cNvSpPr>
          <p:nvPr/>
        </p:nvSpPr>
        <p:spPr>
          <a:xfrm>
            <a:off x="581891" y="1113906"/>
            <a:ext cx="11488189" cy="447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dirty="0" smtClean="0">
                <a:latin typeface="Articulate Narrow" panose="02000506040000020004" pitchFamily="2" charset="0"/>
              </a:rPr>
              <a:t>   </a:t>
            </a:r>
            <a:r>
              <a:rPr lang="en-US" b="1" dirty="0" smtClean="0">
                <a:latin typeface="Articulate Narrow" panose="02000506040000020004" pitchFamily="2" charset="0"/>
              </a:rPr>
              <a:t>The THINK-PAIR-SHARE Exercise</a:t>
            </a:r>
          </a:p>
          <a:p>
            <a:pPr marL="11430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dirty="0" smtClean="0">
              <a:latin typeface="Articulate Narrow" panose="02000506040000020004" pitchFamily="2" charset="0"/>
            </a:endParaRPr>
          </a:p>
          <a:p>
            <a:pPr marL="11430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latin typeface="Articulate Narrow" panose="02000506040000020004" pitchFamily="2" charset="0"/>
              </a:rPr>
              <a:t>Take a moment and reflect on one of your courses/classes:</a:t>
            </a:r>
          </a:p>
          <a:p>
            <a:pPr marL="685800" indent="-5715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latin typeface="Articulate Narrow" panose="02000506040000020004" pitchFamily="2" charset="0"/>
              </a:rPr>
              <a:t>What does it look like?</a:t>
            </a:r>
          </a:p>
          <a:p>
            <a:pPr marL="685800" indent="-5715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latin typeface="Articulate Narrow" panose="02000506040000020004" pitchFamily="2" charset="0"/>
              </a:rPr>
              <a:t>What do you do in the classroom?</a:t>
            </a:r>
          </a:p>
          <a:p>
            <a:pPr marL="685800" indent="-5715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latin typeface="Articulate Narrow" panose="02000506040000020004" pitchFamily="2" charset="0"/>
              </a:rPr>
              <a:t>What do you do outside of your classroom time?</a:t>
            </a:r>
          </a:p>
          <a:p>
            <a:pPr marL="685800" indent="-5715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latin typeface="Articulate Narrow" panose="02000506040000020004" pitchFamily="2" charset="0"/>
              </a:rPr>
              <a:t>What do your students do in the classroom?</a:t>
            </a:r>
          </a:p>
          <a:p>
            <a:pPr marL="685800" indent="-5715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latin typeface="Articulate Narrow" panose="02000506040000020004" pitchFamily="2" charset="0"/>
              </a:rPr>
              <a:t>What do your students do outside of the classroom time?</a:t>
            </a:r>
          </a:p>
          <a:p>
            <a:pPr marL="685800" indent="-5715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latin typeface="Articulate Narrow" panose="02000506040000020004" pitchFamily="2" charset="0"/>
              </a:rPr>
              <a:t>What is the best use of your FTF time with your students?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en-US" dirty="0">
              <a:latin typeface="Articulate Narrow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96" y="96540"/>
            <a:ext cx="873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ticulate Narrow" panose="02000506040000020004" pitchFamily="2" charset="0"/>
              </a:rPr>
              <a:t>What is Flipped Classroom?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ticulate Narrow" panose="0200050604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51" y="820500"/>
            <a:ext cx="1156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ticulate" panose="02000503040000020004" pitchFamily="2" charset="0"/>
              </a:rPr>
              <a:t>Please Describe this image? </a:t>
            </a:r>
            <a:endParaRPr lang="en-US" b="1" dirty="0">
              <a:latin typeface="Articulate" panose="02000503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208" y="631850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780" y="1189833"/>
            <a:ext cx="8479881" cy="54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96" y="96540"/>
            <a:ext cx="873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ticulate Narrow" panose="02000506040000020004" pitchFamily="2" charset="0"/>
              </a:rPr>
              <a:t>What is Flipped Classroom?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ticulate Narrow" panose="02000506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208" y="631850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Google Shape;404;p17"/>
          <p:cNvSpPr txBox="1">
            <a:spLocks/>
          </p:cNvSpPr>
          <p:nvPr/>
        </p:nvSpPr>
        <p:spPr>
          <a:xfrm>
            <a:off x="483568" y="1255880"/>
            <a:ext cx="11531648" cy="4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A flip lesson inverts the traditional classroom by delivering instruction online outside of class and moving homework and application activities into the classroom. </a:t>
            </a:r>
          </a:p>
          <a:p>
            <a:pPr marL="282575" indent="-282575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CC"/>
              </a:solidFill>
              <a:latin typeface="Articulate Narrow" panose="02000506040000020004" pitchFamily="2" charset="0"/>
            </a:endParaRPr>
          </a:p>
          <a:p>
            <a:pPr marL="282575" indent="-2825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It is a “pedagogical approach in which </a:t>
            </a:r>
            <a:r>
              <a:rPr lang="en-US" sz="3200" b="1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direct instruction moves from the group learning space</a:t>
            </a:r>
            <a:r>
              <a:rPr lang="en-US" sz="3200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 to </a:t>
            </a:r>
            <a:r>
              <a:rPr lang="en-US" sz="3200" b="1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the individual learning space</a:t>
            </a:r>
            <a:r>
              <a:rPr lang="en-US" sz="3200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, and the resulting </a:t>
            </a:r>
            <a:r>
              <a:rPr lang="en-US" sz="3200" b="1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group space is transformed into a dynamic, interactive learning environment</a:t>
            </a:r>
            <a:r>
              <a:rPr lang="en-US" sz="3200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 where the </a:t>
            </a:r>
            <a:r>
              <a:rPr lang="en-US" sz="3200" b="1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educator guides </a:t>
            </a:r>
            <a:r>
              <a:rPr lang="en-US" sz="3200" dirty="0" smtClean="0">
                <a:solidFill>
                  <a:srgbClr val="0000CC"/>
                </a:solidFill>
                <a:latin typeface="Articulate Narrow" panose="02000506040000020004" pitchFamily="2" charset="0"/>
              </a:rPr>
              <a:t>students as they apply concepts and engage creatively in the subject matter” (The Flipped Learning Network, 2014)</a:t>
            </a:r>
            <a:endParaRPr lang="en-US" sz="3200" dirty="0">
              <a:solidFill>
                <a:srgbClr val="0000CC"/>
              </a:solidFill>
              <a:latin typeface="Articulate Narrow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96" y="96540"/>
            <a:ext cx="873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ticulate Narrow" panose="02000506040000020004" pitchFamily="2" charset="0"/>
              </a:rPr>
              <a:t>Flipped Classroom and Future Skills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ticulate Narrow" panose="02000506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208" y="631850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833437"/>
            <a:ext cx="114204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96" y="96540"/>
            <a:ext cx="873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ticulate Narrow" panose="02000506040000020004" pitchFamily="2" charset="0"/>
              </a:rPr>
              <a:t>Flipping your Classroom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ticulate Narrow" panose="02000506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208" y="631850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4" y="868490"/>
            <a:ext cx="6117674" cy="3449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72" y="1536192"/>
            <a:ext cx="5666411" cy="26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96" y="96540"/>
            <a:ext cx="873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defRPr/>
            </a:pPr>
            <a:r>
              <a:rPr lang="en-US" sz="3400" b="1" dirty="0" smtClean="0">
                <a:solidFill>
                  <a:schemeClr val="bg1"/>
                </a:solidFill>
                <a:latin typeface="Articulate Narrow" panose="02000506040000020004" pitchFamily="2" charset="0"/>
              </a:rPr>
              <a:t>Why do you have to Flip your Classroom?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ticulate Narrow" panose="02000506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208" y="631850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6710" y="4824647"/>
            <a:ext cx="314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49" y="676417"/>
            <a:ext cx="10600912" cy="5130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7" y="1606261"/>
            <a:ext cx="1127858" cy="810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83" y="2520670"/>
            <a:ext cx="1127858" cy="591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37" y="3346943"/>
            <a:ext cx="1127858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7" y="4261352"/>
            <a:ext cx="112785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20638</TotalTime>
  <Words>806</Words>
  <Application>Microsoft Office PowerPoint</Application>
  <PresentationFormat>Widescreen</PresentationFormat>
  <Paragraphs>99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Articulate</vt:lpstr>
      <vt:lpstr>Articulate Narrow</vt:lpstr>
      <vt:lpstr>Calibri</vt:lpstr>
      <vt:lpstr>Calibri Light</vt:lpstr>
      <vt:lpstr>Lato Light</vt:lpstr>
      <vt:lpstr>Roboto Slab Regular</vt:lpstr>
      <vt:lpstr>Times New Roman</vt:lpstr>
      <vt:lpstr>Wingdings</vt:lpstr>
      <vt:lpstr>Office Theme</vt:lpstr>
      <vt:lpstr>2_Office Theme</vt:lpstr>
      <vt:lpstr>Kent template</vt:lpstr>
      <vt:lpstr>1_Kent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HADRAT</dc:creator>
  <cp:lastModifiedBy>daniel agyapong</cp:lastModifiedBy>
  <cp:revision>213</cp:revision>
  <dcterms:created xsi:type="dcterms:W3CDTF">2019-09-18T13:44:42Z</dcterms:created>
  <dcterms:modified xsi:type="dcterms:W3CDTF">2022-01-26T11:11:50Z</dcterms:modified>
</cp:coreProperties>
</file>